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fntdata" ContentType="application/x-fontdata"/>
  <Default Extension="bmp" ContentType="image/bmp"/>
  <Default Extension="jpeg" ContentType="image/jpeg"/>
  <Default Extension="png" ContentType="image/png"/>
  <Default Extension="gif" ContentType="image/gif"/>
  <Default Extension="tif" ContentType="image/tif"/>
  <Default Extension="emf" ContentType="image/x-emf"/>
  <Default Extension="wmf" ContentType="image/x-wmf"/>
  <Default Extension="pct" ContentType="image/pct"/>
  <Default Extension="pcx" ContentType="image/pcx"/>
  <Default Extension="tga" ContentType="image/tga"/>
  <Default Extension="svg" ContentType="image/svg+xml"/>
  <Default Extension="webp" ContentType="image/webp"/>
  <Default Extension="avi" ContentType="video/avi"/>
  <Default Extension="wmv" ContentType="video/wmv"/>
  <Default Extension="mpg" ContentType="video/mpeg"/>
  <Default Extension="mpeg" ContentType="video/mpeg"/>
  <Default Extension="mp2" ContentType="video/mpeg"/>
  <Default Extension="mp4" ContentType="video/mpeg"/>
  <Default Extension="wma" ContentType="audio/x-ms-wma"/>
  <Default Extension="mid" ContentType="audio/unknown"/>
  <Default Extension="midi" ContentType="audio/unknown"/>
  <Default Extension="rmi" ContentType="audio/unknown"/>
  <Default Extension="mp3" ContentType="audio/unknown"/>
  <Default Extension="wav" ContentType="audio/wav"/>
  <Default Extension="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theme/theme2.xml" ContentType="application/vnd.openxmlformats-officedocument.them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</Types>
</file>

<file path=_rels/.rels><?xml version="1.0" encoding="UTF-8" standalone="yes" 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</file>

<file path=ppt/presentation.xml><?xml version="1.0" encoding="utf-8"?>
<p:presentation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embedTrueTypeFonts="1" saveSubsetFonts="0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</p:sldIdLst>
  <p:sldSz cx="14630400" cy="8229600"/>
  <p:notesSz cx="8229600" cy="14630400"/>
  <p:embeddedFontLst>
    <p:embeddedFont>
      <p:font typeface="Syne" pitchFamily="0" charset="0"/>
      <p:regular r:id="rId46"/>
      <p:bold r:id="rId47"/>
    </p:embeddedFont>
    <p:embeddedFont>
      <p:font typeface="Arimo" pitchFamily="0" charset="0"/>
      <p:regular r:id="rId48"/>
      <p:bold r:id="rId49"/>
      <p:italic r:id="rId50"/>
      <p:boldItalic r:id="rId51"/>
    </p:embeddedFont>
  </p:embeddedFontLst>
  <p:defaultText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8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defaultTextStyle>
</p:presentation>
</file>

<file path=ppt/presProps.xml><?xml version="1.0" encoding="utf-8"?>
<p:presentation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howPr showNarration="1">
    <p:penClr>
      <a:srgbClr val="0000FF"/>
    </p:penClr>
  </p:showPr>
  <p:extLst>
    <p:ext uri="smNativeData">
      <pr:smAppRevision xmlns:pr="smNativeData" xmlns="smNativeData" dt="1771188521" val="1230" rev64="64" revOS="4"/>
      <pr:smFileRevision xmlns:pr="smNativeData" xmlns="smNativeData" dt="1771188521" val="101"/>
      <pr:guideOptions xmlns:pr="smNativeData" xmlns="smNativeData" dt="1771188521" snapToBorders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slideViewPr>
    <p:cSldViewPr snapToGrid="0" snapToObjects="1">
      <p:cViewPr varScale="1">
        <p:scale>
          <a:sx n="102" d="100"/>
          <a:sy n="102" d="100"/>
        </p:scale>
        <p:origin x="872" y="257"/>
      </p:cViewPr>
    </p:cSldViewPr>
  </p:slideViewPr>
  <p:outlineViewPr>
    <p:cViewPr>
      <p:scale>
        <a:sx n="33" d="100"/>
        <a:sy n="33" d="100"/>
      </p:scale>
      <p:origin x="0" y="0"/>
    </p:cViewPr>
  </p:outlineViewPr>
  <p:sorterViewPr>
    <p:cViewPr>
      <p:scale>
        <a:sx n="22" d="100"/>
        <a:sy n="22" d="100"/>
      </p:scale>
      <p:origin x="0" y="0"/>
    </p:cViewPr>
  </p:sorterViewPr>
  <p:notesViewPr>
    <p:cSldViewPr snapToGrid="0" snapToObjects="1">
      <p:cViewPr>
        <p:scale>
          <a:sx n="102" d="100"/>
          <a:sy n="102" d="100"/>
        </p:scale>
        <p:origin x="872" y="257"/>
      </p:cViewPr>
    </p:cSldViewPr>
  </p:notesViewPr>
  <p:gridSpacing cx="78028800" cy="78028800"/>
</p:viewPr>
</file>

<file path=ppt/_rels/presentation.xml.rels><?xml version="1.0" encoding="UTF-8" standalone="yes" 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tableStyles" Target="tableStyles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font" Target="fonts/font1.fntdata"/><Relationship Id="rId47" Type="http://schemas.openxmlformats.org/officeDocument/2006/relationships/font" Target="fonts/font2.fntdata"/><Relationship Id="rId48" Type="http://schemas.openxmlformats.org/officeDocument/2006/relationships/font" Target="fonts/font3.fntdata"/><Relationship Id="rId49" Type="http://schemas.openxmlformats.org/officeDocument/2006/relationships/font" Target="fonts/font4.fntdata"/><Relationship Id="rId50" Type="http://schemas.openxmlformats.org/officeDocument/2006/relationships/font" Target="fonts/font5.fntdata"/><Relationship Id="rId51" Type="http://schemas.openxmlformats.org/officeDocument/2006/relationships/font" Target="fonts/font6.fntdata"/></Relationships>
</file>

<file path=ppt/notesMasters/_rels/notesMaster1.xml.rels><?xml version="1.0" encoding="UTF-8" standalone="yes" 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AAAAABIEgAA0wIAABAAAAAmAAAACAAAAD+PAAAAAAAAMAAAABQAAAAAAAAAAAD//wAAAQAAAP//AAABAA=="/>
              </a:ext>
            </a:extLst>
          </p:cNvSpPr>
          <p:nvPr>
            <p:ph type="hdr" sz="quarter"/>
          </p:nvPr>
        </p:nvSpPr>
        <p:spPr>
          <a:xfrm>
            <a:off x="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3" name="Date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AAAAAAuKgAA0wIAABAAAAAmAAAACAAAAD+PAAAAAAAAMAAAABQAAAAAAAAAAAD//wAAAQAAAP//AAABAA=="/>
              </a:ext>
            </a:extLst>
          </p:cNvSpPr>
          <p:nvPr>
            <p:ph type="dt" idx="10"/>
          </p:nvPr>
        </p:nvSpPr>
        <p:spPr>
          <a:xfrm>
            <a:off x="3884930" y="0"/>
            <a:ext cx="2971800" cy="459105"/>
          </a:xfrm>
          <a:prstGeom prst="rect">
            <a:avLst/>
          </a:prstGeom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28A427BD-F3C5-F1D1-8B1C-058469527D50}" type="datetime1">
              <a:t>7/23/19</a:t>
            </a:fld>
          </a:p>
        </p:txBody>
      </p:sp>
      <p:sp>
        <p:nvSpPr>
          <p:cNvPr id="4" name="Slide Image Placeholder 3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L8PAAD/HwAAMAAAABQAAAAAAAAAAAD//wAAAQAAAP//AAABAA=="/>
              </a:ext>
            </a:extLst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headEnd type="none"/>
            <a:tailEnd type="none"/>
          </a:ln>
        </p:spPr>
        <p:txBody>
          <a:bodyPr vert="horz" wrap="square" lIns="91440" tIns="45720" rIns="91440" bIns="45720" numCol="1" spcCol="215900" anchor="ctr">
            <a:prstTxWarp prst="textNoShape">
              <a:avLst/>
            </a:prstTxWarp>
          </a:bodyPr>
          <a:lstStyle/>
          <a:p>
            <a:pPr/>
            <a:endParaRPr lang="en-us" cap="none"/>
          </a:p>
        </p:txBody>
      </p:sp>
      <p:sp>
        <p:nvSpPr>
          <p:cNvPr id="5" name="Notes Placeholder 4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D8PAAD/HwAAMAAAABQAAAAAAAAAAAD//wAAAQAAAP//AAABAA=="/>
              </a:ext>
            </a:extLst>
          </p:cNvSpPr>
          <p:nvPr>
            <p:ph type="body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t">
            <a:prstTxWarp prst="textNoShape">
              <a:avLst/>
            </a:prstTxWarp>
          </a:bodyPr>
          <a:lstStyle/>
          <a:p>
            <a:pPr/>
            <a:r>
              <a:rPr lang="en-us" cap="none"/>
              <a:t>Click to </a:t>
            </a:r>
            <a:r>
              <a:rPr lang="en-us" cap="none"/>
              <a:t>edit Master </a:t>
            </a:r>
            <a:r>
              <a:rPr lang="en-us" cap="none"/>
              <a:t>text </a:t>
            </a:r>
            <a:r>
              <a:rPr lang="en-us" cap="none"/>
              <a:t>styles</a:t>
            </a:r>
            <a:endParaRPr lang="en-us" cap="none"/>
          </a:p>
          <a:p>
            <a:pPr lvl="1"/>
            <a:r>
              <a:rPr lang="en-us" cap="none"/>
              <a:t>Second </a:t>
            </a:r>
            <a:r>
              <a:rPr lang="en-us" cap="none"/>
              <a:t>level</a:t>
            </a:r>
            <a:endParaRPr lang="en-us" cap="none"/>
          </a:p>
          <a:p>
            <a:pPr lvl="2"/>
            <a:r>
              <a:rPr lang="en-us" cap="none"/>
              <a:t>Third </a:t>
            </a:r>
            <a:r>
              <a:rPr lang="en-us" cap="none"/>
              <a:t>level</a:t>
            </a:r>
            <a:endParaRPr lang="en-us" cap="none"/>
          </a:p>
          <a:p>
            <a:pPr lvl="3"/>
            <a:r>
              <a:rPr lang="en-us" cap="none"/>
              <a:t>Fourth </a:t>
            </a:r>
            <a:r>
              <a:rPr lang="en-us" cap="none"/>
              <a:t>level</a:t>
            </a:r>
            <a:endParaRPr lang="en-us" cap="none"/>
          </a:p>
          <a:p>
            <a:pPr lvl="4"/>
            <a:r>
              <a:rPr lang="en-us" cap="none"/>
              <a:t>Fifth </a:t>
            </a:r>
            <a:r>
              <a:rPr lang="en-us" cap="none"/>
              <a:t>level</a:t>
            </a:r>
            <a:endParaRPr lang="en-us" cap="none"/>
          </a:p>
        </p:txBody>
      </p:sp>
      <p:sp>
        <p:nvSpPr>
          <p:cNvPr id="6" name="Footer Placeholder 5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AAAAAG41AABIEgAAQDgAABAAAAAmAAAACAAAAL+PAAD/HwAAMAAAABQAAAAAAAAAAAD//wAAAQAAAP//AAABAA=="/>
              </a:ext>
            </a:extLst>
          </p:cNvSpPr>
          <p:nvPr>
            <p:ph type="ftr" sz="quarter" idx="11"/>
          </p:nvPr>
        </p:nvSpPr>
        <p:spPr>
          <a:xfrm>
            <a:off x="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l">
              <a:defRPr sz="1200" cap="none"/>
            </a:lvl1pPr>
          </a:lstStyle>
          <a:p>
            <a:pPr/>
          </a:p>
        </p:txBody>
      </p:sp>
      <p:sp>
        <p:nvSpPr>
          <p:cNvPr id="7" name="Slide Number Placeholder 6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L+PAAD/Hw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spcCol="215900" anchor="b">
            <a:prstTxWarp prst="textNoShape">
              <a:avLst/>
            </a:prstTxWarp>
          </a:bodyPr>
          <a:lstStyle>
            <a:lvl1pPr algn="r">
              <a:defRPr sz="1200" cap="none"/>
            </a:lvl1pPr>
          </a:lstStyle>
          <a:p>
            <a:pPr/>
            <a:fld id="{28A4434C-02C5-F1B5-8B1C-F4E00D527DA1}" type="slidenum">
              <a:t>‹#›</a:t>
            </a:fld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marL="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1pPr>
    <a:lvl2pPr marL="457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2pPr>
    <a:lvl3pPr marL="914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3pPr>
    <a:lvl4pPr marL="1371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4pPr>
    <a:lvl5pPr marL="18288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5pPr>
    <a:lvl6pPr marL="22860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6pPr>
    <a:lvl7pPr marL="27432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7pPr>
    <a:lvl8pPr marL="32004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8pPr>
    <a:lvl9pPr marL="3657600" marR="0" indent="0" algn="l" defTabSz="914400">
      <a:lnSpc>
        <a:spcPct val="100000"/>
      </a:lnSpc>
      <a:spcBef>
        <a:spcPts val="0"/>
      </a:spcBef>
      <a:spcAft>
        <a:spcPts val="0"/>
      </a:spcAft>
      <a:buNone/>
      <a:tabLst/>
      <a:defRPr sz="1200" b="0" i="0" u="none" strike="noStrike" kern="1" cap="none" spc="0" baseline="0">
        <a:solidFill>
          <a:schemeClr val="tx1"/>
        </a:solidFill>
        <a:effectLst/>
        <a:latin typeface="Calibri" pitchFamily="2" charset="0"/>
        <a:ea typeface="Calibri" pitchFamily="2" charset="0"/>
        <a:cs typeface="Calibri" pitchFamily="2" charset="0"/>
      </a:defRPr>
    </a:lvl9pPr>
  </p:notesStyle>
</p:notesMaster>
</file>

<file path=ppt/notesSlides/_rels/notesSlide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Relationship Id="rId3" Type="http://schemas.openxmlformats.org/officeDocument/2006/relationships/themeOverride" Target="../theme/themeOverride1.xml"/></Relationships>
</file>

<file path=ppt/notesSlides/_rels/notesSlide1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Relationship Id="rId3" Type="http://schemas.openxmlformats.org/officeDocument/2006/relationships/themeOverride" Target="../theme/themeOverride10.xml"/></Relationships>
</file>

<file path=ppt/notesSlides/_rels/notesSlide1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Relationship Id="rId3" Type="http://schemas.openxmlformats.org/officeDocument/2006/relationships/themeOverride" Target="../theme/themeOverride11.xml"/></Relationships>
</file>

<file path=ppt/notesSlides/_rels/notesSlide1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Relationship Id="rId3" Type="http://schemas.openxmlformats.org/officeDocument/2006/relationships/themeOverride" Target="../theme/themeOverride12.xml"/></Relationships>
</file>

<file path=ppt/notesSlides/_rels/notesSlide1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Relationship Id="rId3" Type="http://schemas.openxmlformats.org/officeDocument/2006/relationships/themeOverride" Target="../theme/themeOverride13.xml"/></Relationships>
</file>

<file path=ppt/notesSlides/_rels/notesSlide1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Relationship Id="rId3" Type="http://schemas.openxmlformats.org/officeDocument/2006/relationships/themeOverride" Target="../theme/themeOverride14.xml"/></Relationships>
</file>

<file path=ppt/notesSlides/_rels/notesSlide1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Relationship Id="rId3" Type="http://schemas.openxmlformats.org/officeDocument/2006/relationships/themeOverride" Target="../theme/themeOverride15.xml"/></Relationships>
</file>

<file path=ppt/notesSlides/_rels/notesSlide1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Relationship Id="rId3" Type="http://schemas.openxmlformats.org/officeDocument/2006/relationships/themeOverride" Target="../theme/themeOverride16.xml"/></Relationships>
</file>

<file path=ppt/notesSlides/_rels/notesSlide1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Relationship Id="rId3" Type="http://schemas.openxmlformats.org/officeDocument/2006/relationships/themeOverride" Target="../theme/themeOverride17.xml"/></Relationships>
</file>

<file path=ppt/notesSlides/_rels/notesSlide1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Relationship Id="rId3" Type="http://schemas.openxmlformats.org/officeDocument/2006/relationships/themeOverride" Target="../theme/themeOverride18.xml"/></Relationships>
</file>

<file path=ppt/notesSlides/_rels/notesSlide1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Relationship Id="rId3" Type="http://schemas.openxmlformats.org/officeDocument/2006/relationships/themeOverride" Target="../theme/themeOverride19.xml"/></Relationships>
</file>

<file path=ppt/notesSlides/_rels/notesSlide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Relationship Id="rId3" Type="http://schemas.openxmlformats.org/officeDocument/2006/relationships/themeOverride" Target="../theme/themeOverride2.xml"/></Relationships>
</file>

<file path=ppt/notesSlides/_rels/notesSlide2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themeOverride" Target="../theme/themeOverride20.xml"/></Relationships>
</file>

<file path=ppt/notesSlides/_rels/notesSlide2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Relationship Id="rId3" Type="http://schemas.openxmlformats.org/officeDocument/2006/relationships/themeOverride" Target="../theme/themeOverride21.xml"/></Relationships>
</file>

<file path=ppt/notesSlides/_rels/notesSlide2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Relationship Id="rId3" Type="http://schemas.openxmlformats.org/officeDocument/2006/relationships/themeOverride" Target="../theme/themeOverride22.xml"/></Relationships>
</file>

<file path=ppt/notesSlides/_rels/notesSlide2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themeOverride" Target="../theme/themeOverride23.xml"/></Relationships>
</file>

<file path=ppt/notesSlides/_rels/notesSlide2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Relationship Id="rId3" Type="http://schemas.openxmlformats.org/officeDocument/2006/relationships/themeOverride" Target="../theme/themeOverride24.xml"/></Relationships>
</file>

<file path=ppt/notesSlides/_rels/notesSlide2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Relationship Id="rId3" Type="http://schemas.openxmlformats.org/officeDocument/2006/relationships/themeOverride" Target="../theme/themeOverride25.xml"/></Relationships>
</file>

<file path=ppt/notesSlides/_rels/notesSlide2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Relationship Id="rId3" Type="http://schemas.openxmlformats.org/officeDocument/2006/relationships/themeOverride" Target="../theme/themeOverride26.xml"/></Relationships>
</file>

<file path=ppt/notesSlides/_rels/notesSlide2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Relationship Id="rId3" Type="http://schemas.openxmlformats.org/officeDocument/2006/relationships/themeOverride" Target="../theme/themeOverride27.xml"/></Relationships>
</file>

<file path=ppt/notesSlides/_rels/notesSlide2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Relationship Id="rId3" Type="http://schemas.openxmlformats.org/officeDocument/2006/relationships/themeOverride" Target="../theme/themeOverride28.xml"/></Relationships>
</file>

<file path=ppt/notesSlides/_rels/notesSlide2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Relationship Id="rId3" Type="http://schemas.openxmlformats.org/officeDocument/2006/relationships/themeOverride" Target="../theme/themeOverride29.xml"/></Relationships>
</file>

<file path=ppt/notesSlides/_rels/notesSlide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Relationship Id="rId3" Type="http://schemas.openxmlformats.org/officeDocument/2006/relationships/themeOverride" Target="../theme/themeOverride3.xml"/></Relationships>
</file>

<file path=ppt/notesSlides/_rels/notesSlide30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themeOverride" Target="../theme/themeOverride30.xml"/></Relationships>
</file>

<file path=ppt/notesSlides/_rels/notesSlide31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Relationship Id="rId3" Type="http://schemas.openxmlformats.org/officeDocument/2006/relationships/themeOverride" Target="../theme/themeOverride31.xml"/></Relationships>
</file>

<file path=ppt/notesSlides/_rels/notesSlide32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Relationship Id="rId3" Type="http://schemas.openxmlformats.org/officeDocument/2006/relationships/themeOverride" Target="../theme/themeOverride32.xml"/></Relationships>
</file>

<file path=ppt/notesSlides/_rels/notesSlide33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Relationship Id="rId3" Type="http://schemas.openxmlformats.org/officeDocument/2006/relationships/themeOverride" Target="../theme/themeOverride33.xml"/></Relationships>
</file>

<file path=ppt/notesSlides/_rels/notesSlide3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Relationship Id="rId3" Type="http://schemas.openxmlformats.org/officeDocument/2006/relationships/themeOverride" Target="../theme/themeOverride34.xml"/></Relationships>
</file>

<file path=ppt/notesSlides/_rels/notesSlide3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Relationship Id="rId3" Type="http://schemas.openxmlformats.org/officeDocument/2006/relationships/themeOverride" Target="../theme/themeOverride35.xml"/></Relationships>
</file>

<file path=ppt/notesSlides/_rels/notesSlide3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Relationship Id="rId3" Type="http://schemas.openxmlformats.org/officeDocument/2006/relationships/themeOverride" Target="../theme/themeOverride36.xml"/></Relationships>
</file>

<file path=ppt/notesSlides/_rels/notesSlide3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Relationship Id="rId3" Type="http://schemas.openxmlformats.org/officeDocument/2006/relationships/themeOverride" Target="../theme/themeOverride37.xml"/></Relationships>
</file>

<file path=ppt/notesSlides/_rels/notesSlide3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Relationship Id="rId3" Type="http://schemas.openxmlformats.org/officeDocument/2006/relationships/themeOverride" Target="../theme/themeOverride38.xml"/></Relationships>
</file>

<file path=ppt/notesSlides/_rels/notesSlide3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Relationship Id="rId3" Type="http://schemas.openxmlformats.org/officeDocument/2006/relationships/themeOverride" Target="../theme/themeOverride39.xml"/></Relationships>
</file>

<file path=ppt/notesSlides/_rels/notesSlide4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Relationship Id="rId3" Type="http://schemas.openxmlformats.org/officeDocument/2006/relationships/themeOverride" Target="../theme/themeOverride4.xml"/></Relationships>
</file>

<file path=ppt/notesSlides/_rels/notesSlide5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Relationship Id="rId3" Type="http://schemas.openxmlformats.org/officeDocument/2006/relationships/themeOverride" Target="../theme/themeOverride5.xml"/></Relationships>
</file>

<file path=ppt/notesSlides/_rels/notesSlide6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Relationship Id="rId3" Type="http://schemas.openxmlformats.org/officeDocument/2006/relationships/themeOverride" Target="../theme/themeOverride6.xml"/></Relationships>
</file>

<file path=ppt/notesSlides/_rels/notesSlide7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Relationship Id="rId3" Type="http://schemas.openxmlformats.org/officeDocument/2006/relationships/themeOverride" Target="../theme/themeOverride7.xml"/></Relationships>
</file>

<file path=ppt/notesSlides/_rels/notesSlide8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Relationship Id="rId3" Type="http://schemas.openxmlformats.org/officeDocument/2006/relationships/themeOverride" Target="../theme/themeOverride8.xml"/></Relationships>
</file>

<file path=ppt/notesSlides/_rels/notesSlide9.xml.rels><?xml version="1.0" encoding="UTF-8" standalone="yes" 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Relationship Id="rId3" Type="http://schemas.openxmlformats.org/officeDocument/2006/relationships/themeOverride" Target="../theme/themeOverride9.xml"/></Relationships>
</file>

<file path=ppt/notesSlides/notesSlide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////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////AAAAAAEAAAAAAAAAAAAAAAAAAAAAAAAAAAAAAAAAAAAAAAAAAAAAAAB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3EA5-EBC5-F1C8-8B1C-1D9D70527D48}" type="slidenum">
              <a:t>1</a:t>
            </a:fld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4DBA-F4C5-F1BB-8B1C-02EE03527D57}" type="slidenum">
              <a:rPr lang="en-us" cap="none"/>
              <a:t>10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3519-57C5-F1C3-8B1C-A1967B527DF4}" type="slidenum">
              <a:rPr lang="en-us" cap="none"/>
              <a:t>11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400C-42C5-F1B6-8B1C-B4E30E527DE1}" type="slidenum">
              <a:rPr lang="en-us" cap="none"/>
              <a:t>12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572E-60C5-F1A1-8B1C-96F419527DC3}" type="slidenum">
              <a:rPr lang="en-us" cap="none"/>
              <a:t>13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7638-76C5-F180-8B1C-80D538527DD5}" type="slidenum">
              <a:rPr lang="en-us" cap="none"/>
              <a:t>14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49DA-94C5-F1BF-8B1C-62EA07527D37}" type="slidenum">
              <a:rPr lang="en-us" cap="none"/>
              <a:t>15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29F3-BDC5-F1DF-8B1C-4B8A67527D1E}" type="slidenum">
              <a:rPr lang="en-us" cap="none"/>
              <a:t>16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2EEC-A2C5-F1D8-8B1C-548D60527D01}" type="slidenum">
              <a:rPr lang="en-us" cap="none"/>
              <a:t>17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0CC7-89C5-F1FA-8B1C-7FAF42527D2A}" type="slidenum">
              <a:rPr lang="en-us" cap="none"/>
              <a:t>18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5922-6CC5-F1AF-8B1C-9AFA17527DCF}" type="slidenum">
              <a:rPr lang="en-us" cap="none"/>
              <a:t>19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wB9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gBh+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IAU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6DA9-E7C5-F19B-8B1C-11CE23527D44}" type="slidenum">
              <a:rPr lang="en-us" cap="none"/>
              <a:t>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7610-5EC5-F180-8B1C-A8D538527DFD}" type="slidenum">
              <a:rPr lang="en-us" cap="none"/>
              <a:t>20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3C56-18C5-F1CA-8B1C-EE9F72527DBB}" type="slidenum">
              <a:rPr lang="en-us" cap="none"/>
              <a:t>21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b6/J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2BA7-E9C5-F1DD-8B1C-1F8865527D4A}" type="slidenum">
              <a:rPr lang="en-us" cap="none"/>
              <a:t>22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v9nf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Bh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09EC-A2C5-F1FF-8B1C-54AA47527D01}" type="slidenum">
              <a:rPr lang="en-us" cap="none"/>
              <a:t>23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6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1712-5CC5-F1E1-8B1C-AAB459527DFF}" type="slidenum">
              <a:rPr lang="en-us" cap="none"/>
              <a:t>24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g2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I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3380-CEC5-F1C5-8B1C-38907D527D6D}" type="slidenum">
              <a:rPr lang="en-us" cap="none"/>
              <a:t>25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g2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59D6-98C5-F1AF-8B1C-6EFA17527D3B}" type="slidenum">
              <a:rPr lang="en-us" cap="none"/>
              <a:t>26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5800-4EC5-F1AE-8B1C-B8FB16527DED}" type="slidenum">
              <a:rPr lang="en-us" cap="none"/>
              <a:t>27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6B/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1D50-1EC5-F1EB-8B1C-E8BE53527DBD}" type="slidenum">
              <a:rPr lang="en-us" cap="none"/>
              <a:t>28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2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//AP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5506-48C5-F1A3-8B1C-BEF61B527DEB}" type="slidenum">
              <a:rPr lang="en-us" cap="none"/>
              <a:t>29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YAE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Bz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oCS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05A6-E8C5-F1F3-8B1C-1EA64B527D4B}" type="slidenum">
              <a:rPr lang="en-us" cap="none"/>
              <a:t>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0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3FD9-97C5-F1C9-8B1C-619C71527D34}" type="slidenum">
              <a:rPr lang="en-us" cap="none"/>
              <a:t>30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1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Pl/F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xYx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10F1-BFC5-F1E6-8B1C-49B35E527D1C}" type="slidenum">
              <a:rPr lang="en-us" cap="none"/>
              <a:t>31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2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/AP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5456-18C5-F1A2-8B1C-EEF71A527DBB}" type="slidenum">
              <a:rPr lang="en-us" cap="none"/>
              <a:t>32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3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AG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kAs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0B9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29BC-F2C5-F1DF-8B1C-048A67527D51}" type="slidenum">
              <a:rPr lang="en-us" cap="none"/>
              <a:t>33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cAc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X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oAs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0148-06C5-F1F7-8B1C-F0A24F527DA5}" type="slidenum">
              <a:rPr lang="en-us" cap="none"/>
              <a:t>34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UDn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4DL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sDs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0E41-0FC5-F1F8-8B1C-F9AD40527DAC}" type="slidenum">
              <a:rPr lang="en-us" cap="none"/>
              <a:t>35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EE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0gr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AEK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1AE9-A7C5-F1EC-8B1C-51B954527D04}" type="slidenum">
              <a:rPr lang="en-us" cap="none"/>
              <a:t>36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geb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oe9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4ed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09A8-E6C5-F1FF-8B1C-10AA47527D45}" type="slidenum">
              <a:rPr lang="en-us" cap="none"/>
              <a:t>37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B9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0Bq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sCz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77BF-F1C5-F181-8B1C-07D439527D52}" type="slidenum">
              <a:rPr lang="en-us" cap="none"/>
              <a:t>38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3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Ee8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kAX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0A1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5C36-78C5-F1AA-8B1C-8EFF12527DDB}" type="slidenum">
              <a:rPr lang="en-us" cap="none"/>
              <a:t>39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4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Bs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Ae4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0734-7AC5-F1F1-8B1C-8CA449527DD9}" type="slidenum">
              <a:rPr lang="en-us" cap="none"/>
              <a:t>4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5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3C20-6EC5-F1CA-8B1C-989F72527DCD}" type="slidenum">
              <a:rPr lang="en-us" cap="none"/>
              <a:t>5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6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6E79-37C5-F198-8B1C-C1CD20527D94}" type="slidenum">
              <a:rPr lang="en-us" cap="none"/>
              <a:t>6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7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6954-1AC5-F19F-8B1C-ECCA27527DB9}" type="slidenum">
              <a:rPr lang="en-us" cap="none"/>
              <a:t>7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8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Bh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32FC-B2C5-F1C4-8B1C-44917C527D11}" type="slidenum">
              <a:rPr lang="en-us" cap="none"/>
              <a:t>8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ChangeArrowheads="1"/>
            <a:extLst>
              <a:ext uri="smNativeData">
                <pr:smNativeData xmlns:pr="smNativeData" xmlns="smNativeData" val="SMDATA_16_KTGSaRMAAAAlAAAAZAAAAC0AAAAAkAAAAEgAAACQAAAASAAAAAAAAAAB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BAAAAAAAAAAAAAAAU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AQAAAgHAAD4JQAABBoAABAAAAAmAAAACAAAAAEAAAAAAAAAMAAAABQAAAAAAAAAAAD//wAAAQAAAP//AAABAA=="/>
              </a:ext>
            </a:extLst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OAQAABIbAAD4JQAAODEAABAAAAAmAAAACAAAAAEAAAAAAAAAMAAAABQAAAAAAAAAAAD//wAAAQAAAP//AAABAA=="/>
              </a:ext>
            </a:extLst>
          </p:cNvSpPr>
          <p:nvPr>
            <p:ph type="body" idx="1"/>
          </p:nvPr>
        </p:nvSpPr>
        <p:spPr>
          <a:xfrm>
            <a:off x="685800" y="4400550"/>
            <a:ext cx="5486400" cy="3600450"/>
          </a:xfrm>
        </p:spPr>
        <p:txBody>
          <a:bodyPr/>
          <a:lstStyle/>
          <a:p>
            <a:pPr/>
            <a:endParaRPr lang="en-us" cap="none"/>
          </a:p>
        </p:txBody>
      </p:sp>
      <p:sp>
        <p:nvSpPr>
          <p:cNvPr id="4" name="Slide Number Placeholder 3"/>
          <p:cNvSpPr>
            <a:spLocks noGrp="1" noChangeArrowheads="1"/>
            <a:extLst>
              <a:ext uri="smNativeData">
                <pr:smNativeData xmlns:pr="smNativeData" xmlns="smNativeData" val="SMDATA_16_KTGSaRMAAAAlAAAAZAAAAA0AAAAAkAAAAEgAAACQAAAASAAAAAAAAAAC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J/f38AAAAAA8zMzADAwP8Af39/AAAAAAAAAAAAAAAAAAAAAAAAAAAAIQAAABgAAAAUAAAA5hcAAG41AAAuKgAAQDgAABAAAAAmAAAACAAAAAEAAAAAAAAAMAAAABQAAAAAAAAAAAD//wAAAQAAAP//AAABAA=="/>
              </a:ext>
            </a:extLst>
          </p:cNvSpPr>
          <p:nvPr>
            <p:ph type="sldNum" sz="quarter" idx="12"/>
          </p:nvPr>
        </p:nvSpPr>
        <p:spPr>
          <a:xfrm>
            <a:off x="3884930" y="8685530"/>
            <a:ext cx="2971800" cy="458470"/>
          </a:xfrm>
        </p:spPr>
        <p:txBody>
          <a:bodyPr/>
          <a:lstStyle/>
          <a:p>
            <a:pPr/>
            <a:fld id="{28A4587B-35C5-F1AE-8B1C-C3FB16527D96}" type="slidenum">
              <a:rPr lang="en-us" cap="none"/>
              <a:t>9</a:t>
            </a:fld>
            <a:endParaRPr lang="en-us" cap="non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slideLayouts/_rels/slideLayout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 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DEFAUL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DaP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MuKO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1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4vwX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/Edw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GZg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+TH2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RFFV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MxC9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0TDt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4mFS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gbGP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LRnr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sKC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Ywf8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94MS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CucN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2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imHN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8Gc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gCfr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YolR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uMpd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OWVo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2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3VHX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q7FJ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3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26nO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5mP4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oOkT0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7jaB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VXEd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3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4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40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41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sA//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5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6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7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8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Layouts/slideLayout9.xml><?xml version="1.0" encoding="utf-8"?>
<p:sldLayout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type="blank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DAoz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DAoz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A33"/>
          </a:solidFill>
          <a:ln>
            <a:noFill/>
          </a:ln>
          <a:effectLst/>
        </p:spPr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AAAAAB/f38AAAAAA8zMzADAwP8Af39/AAAAAAAAAAAAAAAAAAAAAAAAAAAAIQAAABgAAAAUAAAAAAAAAAAAAAAAWgAAoDIAABAAAAAmAAAACAAAAP//////////MAAAABQAAAAAAAAAAAD//wAAAQAAAP//AAABAA=="/>
              </a:ext>
            </a:extLst>
          </p:cNvSpPr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6125E"/>
          </a:solidFill>
          <a:ln>
            <a:noFill/>
          </a:ln>
          <a:effectLst/>
        </p:spPr>
      </p:sp>
    </p:spTree>
  </p:cSld>
  <p:clrMapOvr>
    <a:masterClrMapping/>
  </p:clrMapOvr>
</p:sldLayout>
</file>

<file path=ppt/slideMasters/_rels/slideMaster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slideLayout" Target="../slideLayouts/slideLayout35.xml"/><Relationship Id="rId36" Type="http://schemas.openxmlformats.org/officeDocument/2006/relationships/slideLayout" Target="../slideLayouts/slideLayout36.xml"/><Relationship Id="rId37" Type="http://schemas.openxmlformats.org/officeDocument/2006/relationships/slideLayout" Target="../slideLayouts/slideLayout37.xml"/><Relationship Id="rId38" Type="http://schemas.openxmlformats.org/officeDocument/2006/relationships/slideLayout" Target="../slideLayouts/slideLayout38.xml"/><Relationship Id="rId39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40.xml"/><Relationship Id="rId41" Type="http://schemas.openxmlformats.org/officeDocument/2006/relationships/slideLayout" Target="../slideLayouts/slideLayout41.xml"/><Relationship Id="rId4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</p:sldLayoutIdLst>
  <p:hf sldNum="0" hdr="0" ftr="0" dt="0"/>
  <p:txStyles>
    <p:titleStyle>
      <a:lvl1pPr marL="0" marR="0" indent="0" algn="ctr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4400" b="0" i="0" u="none" strike="noStrike" kern="1" cap="none" spc="0" baseline="0">
          <a:solidFill>
            <a:schemeClr val="tx1"/>
          </a:solidFill>
          <a:effectLst/>
          <a:latin typeface="Calibri Light" pitchFamily="2" charset="0"/>
          <a:ea typeface="Calibri Light" pitchFamily="2" charset="0"/>
          <a:cs typeface="Calibri Light" pitchFamily="2" charset="0"/>
        </a:defRPr>
      </a:lvl1pPr>
      <a:lvl2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titleStyle>
    <p:bodyStyle>
      <a:lvl1pPr marL="342900" marR="0" indent="-3429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32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742950" marR="0" indent="-28575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1143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4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600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–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20574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»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5146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9718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4290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886200" marR="0" indent="-228600" algn="l" defTabSz="914400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itchFamily="2" charset="0"/>
        <a:buChar char="•"/>
        <a:tabLst/>
        <a:defRPr sz="20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bodyStyle>
    <p:otherStyle>
      <a:lvl1pPr marL="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1pPr>
      <a:lvl2pPr marL="457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2pPr>
      <a:lvl3pPr marL="914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3pPr>
      <a:lvl4pPr marL="1371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4pPr>
      <a:lvl5pPr marL="18288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5pPr>
      <a:lvl6pPr marL="22860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6pPr>
      <a:lvl7pPr marL="27432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7pPr>
      <a:lvl8pPr marL="32004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8pPr>
      <a:lvl9pPr marL="3657600" marR="0" indent="0" algn="l" defTabSz="914400">
        <a:lnSpc>
          <a:spcPct val="100000"/>
        </a:lnSpc>
        <a:spcBef>
          <a:spcPts val="0"/>
        </a:spcBef>
        <a:spcAft>
          <a:spcPts val="0"/>
        </a:spcAft>
        <a:buNone/>
        <a:tabLst/>
        <a:defRPr lang="en-us" sz="1800" b="0" i="0" u="none" strike="noStrike" kern="1" cap="none" spc="0" baseline="0">
          <a:solidFill>
            <a:schemeClr val="tx1"/>
          </a:solidFill>
          <a:effectLst/>
          <a:latin typeface="Calibri" pitchFamily="2" charset="0"/>
          <a:ea typeface="Calibri" pitchFamily="2" charset="0"/>
          <a:cs typeface="Calibri" pitchFamily="2" charset="0"/>
        </a:defRPr>
      </a:lvl9pPr>
    </p:otherStyle>
  </p:txStyles>
</p:sldMaster>
</file>

<file path=ppt/slides/_rels/slide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3.svg"/></Relationships>
</file>

<file path=ppt/slides/_rels/slide1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2.png"/><Relationship Id="rId5" Type="http://schemas.openxmlformats.org/officeDocument/2006/relationships/image" Target="../media/image16.svg"/><Relationship Id="rId6" Type="http://schemas.openxmlformats.org/officeDocument/2006/relationships/image" Target="../media/image17.svg"/><Relationship Id="rId7" Type="http://schemas.openxmlformats.org/officeDocument/2006/relationships/image" Target="../media/image18.svg"/></Relationships>
</file>

<file path=ppt/slides/_rels/slide1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0.svg"/></Relationships>
</file>

<file path=ppt/slides/_rels/slide1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2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28.svg"/></Relationships>
</file>

<file path=ppt/slides/_rels/slide2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/Relationships>
</file>

<file path=ppt/slides/_rels/slide2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.png"/><Relationship Id="rId4" Type="http://schemas.openxmlformats.org/officeDocument/2006/relationships/image" Target="../media/image31.svg"/></Relationships>
</file>

<file path=ppt/slides/_rels/slide2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</file>

<file path=ppt/slides/_rels/slide2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5.png"/></Relationships>
</file>

<file path=ppt/slides/_rels/slide2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png"/></Relationships>
</file>

<file path=ppt/slides/_rels/slide2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.png"/><Relationship Id="rId4" Type="http://schemas.openxmlformats.org/officeDocument/2006/relationships/image" Target="../media/image37.svg"/></Relationships>
</file>

<file path=ppt/slides/_rels/slide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png"/><Relationship Id="rId4" Type="http://schemas.openxmlformats.org/officeDocument/2006/relationships/image" Target="../media/image2.png"/><Relationship Id="rId5" Type="http://schemas.openxmlformats.org/officeDocument/2006/relationships/image" Target="../media/image39.svg"/><Relationship Id="rId6" Type="http://schemas.openxmlformats.org/officeDocument/2006/relationships/image" Target="../media/image40.svg"/><Relationship Id="rId7" Type="http://schemas.openxmlformats.org/officeDocument/2006/relationships/image" Target="../media/image41.svg"/></Relationships>
</file>

<file path=ppt/slides/_rels/slide31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/Relationships>
</file>

<file path=ppt/slides/_rels/slide3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4.svg"/></Relationships>
</file>

<file path=ppt/slides/_rels/slide3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6.png"/><Relationship Id="rId4" Type="http://schemas.openxmlformats.org/officeDocument/2006/relationships/image" Target="../media/image2.png"/><Relationship Id="rId5" Type="http://schemas.openxmlformats.org/officeDocument/2006/relationships/image" Target="../media/image47.svg"/><Relationship Id="rId6" Type="http://schemas.openxmlformats.org/officeDocument/2006/relationships/image" Target="../media/image48.svg"/><Relationship Id="rId7" Type="http://schemas.openxmlformats.org/officeDocument/2006/relationships/image" Target="../media/image49.svg"/></Relationships>
</file>

<file path=ppt/slides/_rels/slide3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0.png"/></Relationships>
</file>

<file path=ppt/slides/_rels/slide4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8.svg"/><Relationship Id="rId6" Type="http://schemas.openxmlformats.org/officeDocument/2006/relationships/image" Target="../media/image9.svg"/><Relationship Id="rId7" Type="http://schemas.openxmlformats.org/officeDocument/2006/relationships/image" Target="../media/image10.svg"/></Relationships>
</file>

<file path=ppt/slides/_rels/slide7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 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H4PAAAeVQAAkxwAABAAAAAmAAAACAAAAP//////////MAAAABQAAAAAAAAAAAD//wAAAQAAAP//AAABAA=="/>
              </a:ext>
            </a:extLst>
          </p:cNvSpPr>
          <p:nvPr/>
        </p:nvSpPr>
        <p:spPr>
          <a:xfrm>
            <a:off x="6280150" y="2518410"/>
            <a:ext cx="7556500" cy="21266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Prognozowanie cen akcji za pomocą algorytmów regresji</a:t>
            </a:r>
            <a:endParaRPr lang="en-us" sz="4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KseAAAeVQAAIiMAABAAAAAmAAAACAAAAP//////////MAAAABQAAAAAAAAAAAD//wAAAQAAAP//AAABAA=="/>
              </a:ext>
            </a:extLst>
          </p:cNvSpPr>
          <p:nvPr/>
        </p:nvSpPr>
        <p:spPr>
          <a:xfrm>
            <a:off x="6280150" y="498538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Poznaj fundamenty wykorzystania regresji liniowej do przewidywania wartości akcji na rynkach finansowych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AAAAAEAAAAAAAAAAAAAAAAAAAAAAAAAAAAAAAAAAAAAAAAAAAAAAAB/f38AAAAAA8zMzADAwP8Af39/AAAAAAAAAAAAAAAAAAAAAAAAAAAAIQAAABgAAAAUAAAA4gQAAGETAACuDgAAARYAABAAAAAmAAAACAAAAP//////////MAAAABQAAAAAAAAAAAD//wAAAQAAAP//AAABAA=="/>
              </a:ext>
            </a:extLst>
          </p:cNvSpPr>
          <p:nvPr/>
        </p:nvSpPr>
        <p:spPr>
          <a:xfrm>
            <a:off x="793750" y="3150235"/>
            <a:ext cx="1592580" cy="426720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gFAAAiFAAA1gYAAEAV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327279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QcAAMwTAADXDQAAlRUAABAgAAAmAAAACAAAAP//////////MAAAABQAAAAAAAAAAAD//wAAAQAAAP//AAABAA=="/>
              </a:ext>
            </a:extLst>
          </p:cNvSpPr>
          <p:nvPr/>
        </p:nvSpPr>
        <p:spPr>
          <a:xfrm>
            <a:off x="1202055" y="3218180"/>
            <a:ext cx="1047750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ROZDZIAŁ 2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I8WAACATQAA7BoAABAgAAAmAAAACAAAAP//////////MAAAABQAAAAAAAAAAAD//wAAAQAAAP//AAABAA=="/>
              </a:ext>
            </a:extLst>
          </p:cNvSpPr>
          <p:nvPr/>
        </p:nvSpPr>
        <p:spPr>
          <a:xfrm>
            <a:off x="793750" y="3667125"/>
            <a:ext cx="11804650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Pozyskiwanie i przygotowanie danych</a:t>
            </a:r>
            <a:endParaRPr lang="en-us" sz="44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AMdAAAeVQAAPx8AABAgAAAmAAAACAAAAP//////////MAAAABQAAAAAAAAAAAD//wAAAQAAAP//AAABAA=="/>
              </a:ext>
            </a:extLst>
          </p:cNvSpPr>
          <p:nvPr/>
        </p:nvSpPr>
        <p:spPr>
          <a:xfrm>
            <a:off x="793750" y="4716145"/>
            <a:ext cx="13042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Źródła danych giełdowych, techniki inżynierii cech i przygotowanie zbiorów treningowych do modelowania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IYFAAAMCwAA3jcAAJM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897890" y="1795780"/>
            <a:ext cx="8183880" cy="46374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tDoAAFYJAACGVAAA6xEAABAAAAAmAAAACAAAAP//////////MAAAABQAAAAAAAAAAAD//wAAAQAAAP//AAABAA=="/>
              </a:ext>
            </a:extLst>
          </p:cNvSpPr>
          <p:nvPr/>
        </p:nvSpPr>
        <p:spPr>
          <a:xfrm>
            <a:off x="9542780" y="1517650"/>
            <a:ext cx="4197350" cy="13950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650"/>
              </a:lnSpc>
              <a:buNone/>
            </a:pPr>
            <a:r>
              <a:rPr lang="en-us" sz="29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Skąd pozyskujemy dane o cenach akcji?</a:t>
            </a:r>
            <a:endParaRPr lang="en-us" sz="2900" cap="none"/>
          </a:p>
        </p:txBody>
      </p:sp>
      <p:sp>
        <p:nvSpPr>
          <p:cNvPr id="4" name="Shape 1"/>
          <p:cNvSpPr>
            <a:extLst>
              <a:ext uri="smNativeData">
                <pr:smNativeData xmlns:pr="smNativeData" xmlns="smNativeData" val="SMDATA_16_KTGSaRMAAAAlAAAAZQAAAA0AAAAAkAAAAEgAAACQAAAASAAAAAAAAAAAAAAAAAAAAAEAAABQAAAAC7Wmeccpwj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AAAAAEAAAAAAAAAAAAAAAAAAAAAAAAAAAAAAAAAAAAAAAAAABtNlwB/f38AAAAAA8zMzADAwP8Af39/AAAAAAAAAAAAAAAAAAAAAAAAAAAAIQAAABgAAAAUAAAAtDoAAPkSAACGVAAAvxkAABAAAAAmAAAACAAAAP//////////MAAAABQAAAAAAAAAAAD//wAAAQAAAP//AAABAA=="/>
              </a:ext>
            </a:extLst>
          </p:cNvSpPr>
          <p:nvPr/>
        </p:nvSpPr>
        <p:spPr>
          <a:xfrm>
            <a:off x="9542780" y="3084195"/>
            <a:ext cx="4197350" cy="1101090"/>
          </a:xfrm>
          <a:prstGeom prst="roundRect">
            <a:avLst>
              <a:gd name="adj" fmla="val 7095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TsAACoUAAAySgAA9BUAABAgAAAmAAAACAAAAP//////////MAAAABQAAAAAAAAAAAD//wAAAQAAAP//AAABAA=="/>
              </a:ext>
            </a:extLst>
          </p:cNvSpPr>
          <p:nvPr/>
        </p:nvSpPr>
        <p:spPr>
          <a:xfrm>
            <a:off x="9736455" y="3277870"/>
            <a:ext cx="2324735" cy="2908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API giełdowe</a:t>
            </a:r>
            <a:endParaRPr lang="en-us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TsAAOQWAABVUwAAjhgAABAgAAAmAAAACAAAAP//////////MAAAABQAAAAAAAAAAAD//wAAAQAAAP//AAABAA=="/>
              </a:ext>
            </a:extLst>
          </p:cNvSpPr>
          <p:nvPr/>
        </p:nvSpPr>
        <p:spPr>
          <a:xfrm>
            <a:off x="9736455" y="3721100"/>
            <a:ext cx="3810000" cy="2705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Yahoo </a:t>
            </a: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Finance, </a:t>
            </a: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Alpha </a:t>
            </a: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Vantage, </a:t>
            </a: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Quandl</a:t>
            </a:r>
            <a:endParaRPr lang="en-us" sz="1450" cap="none"/>
          </a:p>
        </p:txBody>
      </p:sp>
      <p:sp>
        <p:nvSpPr>
          <p:cNvPr id="7" name="Shape 4"/>
          <p:cNvSpPr>
            <a:extLst>
              <a:ext uri="smNativeData">
                <pr:smNativeData xmlns:pr="smNativeData" xmlns="smNativeData" val="SMDATA_16_KTGSaRMAAAAlAAAAZQAAAA0AAAAAkAAAAEgAAACQAAAASAAAAAAAAAAAAAAAAAAAAAEAAABQAAAAC7Wmeccpwj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AAAAAEAAAAAAAAAAAAAAAAAAAAAAAAAAAAAAAAAAAAAAAAAABtNlwB/f38AAAAAA8zMzADAwP8Af39/AAAAAAAAAAAAAAAAAAAAAAAAAAAAIQAAABgAAAAUAAAAtDoAALAaAACGVAAAdiEAABAAAAAmAAAACAAAAP//////////MAAAABQAAAAAAAAAAAD//wAAAQAAAP//AAABAA=="/>
              </a:ext>
            </a:extLst>
          </p:cNvSpPr>
          <p:nvPr/>
        </p:nvSpPr>
        <p:spPr>
          <a:xfrm>
            <a:off x="9542780" y="4338320"/>
            <a:ext cx="4197350" cy="1101090"/>
          </a:xfrm>
          <a:prstGeom prst="roundRect">
            <a:avLst>
              <a:gd name="adj" fmla="val 7095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TsAAOAbAAAySgAAqh0AABAgAAAmAAAACAAAAP//////////MAAAABQAAAAAAAAAAAD//wAAAQAAAP//AAABAA=="/>
              </a:ext>
            </a:extLst>
          </p:cNvSpPr>
          <p:nvPr/>
        </p:nvSpPr>
        <p:spPr>
          <a:xfrm>
            <a:off x="9736455" y="4531360"/>
            <a:ext cx="2324735" cy="2908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Dane historyczne</a:t>
            </a:r>
            <a:endParaRPr lang="en-us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TsAAJoeAABVUwAARSAAABAgAAAmAAAACAAAAP//////////MAAAABQAAAAAAAAAAAD//wAAAQAAAP//AAABAA=="/>
              </a:ext>
            </a:extLst>
          </p:cNvSpPr>
          <p:nvPr/>
        </p:nvSpPr>
        <p:spPr>
          <a:xfrm>
            <a:off x="9736455" y="4974590"/>
            <a:ext cx="3810000" cy="2711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Ceny otwarcia, zamknięcia, wolumeny obrotu</a:t>
            </a:r>
            <a:endParaRPr lang="en-us" sz="1450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6_KTGSaRMAAAAlAAAAZQAAAA0AAAAAkAAAAEgAAACQAAAASAAAAAAAAAAAAAAAAAAAAAEAAABQAAAAC7Wmeccpwj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AAAAAEAAAAAAAAAAAAAAAAAAAAAAAAAAAAAAAAAAAAAAAAAABtNlwB/f38AAAAAA8zMzADAwP8Af39/AAAAAAAAAAAAAAAAAAAAAAAAAAAAIQAAABgAAAAUAAAAtDoAAGYiAACGVAAALCkAABAAAAAmAAAACAAAAP//////////MAAAABQAAAAAAAAAAAD//wAAAQAAAP//AAABAA=="/>
              </a:ext>
            </a:extLst>
          </p:cNvSpPr>
          <p:nvPr/>
        </p:nvSpPr>
        <p:spPr>
          <a:xfrm>
            <a:off x="9542780" y="5591810"/>
            <a:ext cx="4197350" cy="1101090"/>
          </a:xfrm>
          <a:prstGeom prst="roundRect">
            <a:avLst>
              <a:gd name="adj" fmla="val 7095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TsAAJcjAAAySgAAYCUAABAgAAAmAAAACAAAAP//////////MAAAABQAAAAAAAAAAAD//wAAAQAAAP//AAABAA=="/>
              </a:ext>
            </a:extLst>
          </p:cNvSpPr>
          <p:nvPr/>
        </p:nvSpPr>
        <p:spPr>
          <a:xfrm>
            <a:off x="9736455" y="5785485"/>
            <a:ext cx="2324735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Dane makro</a:t>
            </a:r>
            <a:endParaRPr lang="en-us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5TsAAFEmAABVUwAA+ycAABAgAAAmAAAACAAAAP//////////MAAAABQAAAAAAAAAAAD//wAAAQAAAP//AAABAA=="/>
              </a:ext>
            </a:extLst>
          </p:cNvSpPr>
          <p:nvPr/>
        </p:nvSpPr>
        <p:spPr>
          <a:xfrm>
            <a:off x="9736455" y="6228715"/>
            <a:ext cx="3810000" cy="2705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Wskaźniki ekonomiczne i sentyment rynkowy</a:t>
            </a:r>
            <a:endParaRPr lang="en-us" sz="145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BwFAABeMwAA1A0AABAAAAAmAAAACAAAAP//////////MAAAABQAAAAAAAAAAAD//wAAAQAAAP//AAABAA=="/>
              </a:ext>
            </a:extLst>
          </p:cNvSpPr>
          <p:nvPr/>
        </p:nvSpPr>
        <p:spPr>
          <a:xfrm>
            <a:off x="793750" y="830580"/>
            <a:ext cx="7556500" cy="1417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Inżynieria cech – co to jest?</a:t>
            </a:r>
            <a:endParaRPr lang="en-us" sz="4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OwPAABeMwAAnhYAABAAAAAmAAAACAAAAP//////////MAAAABQAAAAAAAAAAAD//wAAAQAAAP//AAABAA=="/>
              </a:ext>
            </a:extLst>
          </p:cNvSpPr>
          <p:nvPr/>
        </p:nvSpPr>
        <p:spPr>
          <a:xfrm>
            <a:off x="793750" y="2588260"/>
            <a:ext cx="7556500" cy="1088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Inżynieria cech to kluczowy proces tworzenia nowych, wartościowych zmiennych na podstawie surowych danych wejściowych. Odpowiednio dobrane cechy znacząco poprawiają zdolność predykcyjną modelu.</a:t>
            </a:r>
            <a:endParaRPr lang="en-us" cap="none"/>
          </a:p>
        </p:txBody>
      </p:sp>
      <p:pic>
        <p:nvPicPr>
          <p:cNvPr id="5" name="Image 1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BsZSIg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IEAAAwGAAAXwgAAK0b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750" y="3931920"/>
            <a:ext cx="567055" cy="5670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QoAADAYAACOGwAAXhoAABAgAAAmAAAACAAAAP//////////MAAAABQAAAAAAAAAAAD//wAAAQAAAP//AAABAA=="/>
              </a:ext>
            </a:extLst>
          </p:cNvSpPr>
          <p:nvPr/>
        </p:nvSpPr>
        <p:spPr>
          <a:xfrm>
            <a:off x="1644015" y="393192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Średnia ruchoma</a:t>
            </a:r>
            <a:endParaRPr lang="en-us" sz="2200" cap="none"/>
          </a:p>
        </p:txBody>
      </p:sp>
      <p:sp>
        <p:nvSpPr>
          <p:cNvPr id="7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QoAADQbAABeMwAAcB0AABAgAAAmAAAACAAAAP//////////MAAAABQAAAAAAAAAAAD//wAAAQAAAP//AAABAA=="/>
              </a:ext>
            </a:extLst>
          </p:cNvSpPr>
          <p:nvPr/>
        </p:nvSpPr>
        <p:spPr>
          <a:xfrm>
            <a:off x="1644015" y="4422140"/>
            <a:ext cx="6706235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Wygładza fluktuacje cen i pokazuje ogólny trend</a:t>
            </a:r>
            <a:endParaRPr lang="en-us" cap="none"/>
          </a:p>
        </p:txBody>
      </p:sp>
      <p:pic>
        <p:nvPicPr>
          <p:cNvPr id="8" name="Image 2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iIHht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IEAAA6IAAAXwgAALcj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50" y="5238750"/>
            <a:ext cx="567055" cy="5670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QoAADogAACOGwAAaCIAABAgAAAmAAAACAAAAP//////////MAAAABQAAAAAAAAAAAD//wAAAQAAAP//AAABAA=="/>
              </a:ext>
            </a:extLst>
          </p:cNvSpPr>
          <p:nvPr/>
        </p:nvSpPr>
        <p:spPr>
          <a:xfrm>
            <a:off x="1644015" y="523875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Wskaźnik RSI</a:t>
            </a:r>
            <a:endParaRPr lang="en-us" sz="2200" cap="none"/>
          </a:p>
        </p:txBody>
      </p:sp>
      <p:sp>
        <p:nvSpPr>
          <p:cNvPr id="10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QoAAD8jAABeMwAAeiUAABAgAAAmAAAACAAAAP//////////MAAAABQAAAAAAAAAAAD//wAAAQAAAP//AAABAA=="/>
              </a:ext>
            </a:extLst>
          </p:cNvSpPr>
          <p:nvPr/>
        </p:nvSpPr>
        <p:spPr>
          <a:xfrm>
            <a:off x="1644015" y="5729605"/>
            <a:ext cx="6706235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Relative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Strength Index mierzy momentum rynku</a:t>
            </a:r>
            <a:endParaRPr lang="en-us" cap="none"/>
          </a:p>
        </p:txBody>
      </p:sp>
      <p:pic>
        <p:nvPicPr>
          <p:cNvPr id="11" name="Image 3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IEAABEKAAAXwgAAMEr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3750" y="6545580"/>
            <a:ext cx="567055" cy="56705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QoAAEQoAADIHQAAcioAABAgAAAmAAAACAAAAP//////////MAAAABQAAAAAAAAAAAD//wAAAQAAAP//AAABAA=="/>
              </a:ext>
            </a:extLst>
          </p:cNvSpPr>
          <p:nvPr/>
        </p:nvSpPr>
        <p:spPr>
          <a:xfrm>
            <a:off x="1644015" y="6545580"/>
            <a:ext cx="319722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Zmiana procentowa</a:t>
            </a:r>
            <a:endParaRPr lang="en-us" sz="2200" cap="none"/>
          </a:p>
        </p:txBody>
      </p:sp>
      <p:sp>
        <p:nvSpPr>
          <p:cNvPr id="13" name="Text 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HQoAAEkrAABeMwAAhC0AABAgAAAmAAAACAAAAP//////////MAAAABQAAAAAAAAAAAD//wAAAQAAAP//AAABAA=="/>
              </a:ext>
            </a:extLst>
          </p:cNvSpPr>
          <p:nvPr/>
        </p:nvSpPr>
        <p:spPr>
          <a:xfrm>
            <a:off x="1644015" y="7036435"/>
            <a:ext cx="6706235" cy="3625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Relatywna zmiana ceny w określonym okresie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MoIAABOUgAAJg0AABAgAAAmAAAACAAAAP//////////MAAAABQAAAAAAAAAAAD//wAAAQAAAP//AAABAA=="/>
              </a:ext>
            </a:extLst>
          </p:cNvSpPr>
          <p:nvPr/>
        </p:nvSpPr>
        <p:spPr>
          <a:xfrm>
            <a:off x="793750" y="1428750"/>
            <a:ext cx="1258570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Generowanie cech z danych giełdowych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GwbAABMKwAAqB0AABAgAAAmAAAACAAAAP//////////MAAAABQAAAAAAAAAAAD//wAAAQAAAP//AAABAA=="/>
              </a:ext>
            </a:extLst>
          </p:cNvSpPr>
          <p:nvPr/>
        </p:nvSpPr>
        <p:spPr>
          <a:xfrm>
            <a:off x="793750" y="4457700"/>
            <a:ext cx="624459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endParaRPr lang="en-us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C4AAKMQAAA2QAAA0RIAABAgAAAmAAAACAAAAP//////////MAAAABQAAAAAAAAAAAD//wAAAQAAAP//AAABAA=="/>
              </a:ext>
            </a:extLst>
          </p:cNvSpPr>
          <p:nvPr/>
        </p:nvSpPr>
        <p:spPr>
          <a:xfrm>
            <a:off x="7599680" y="2704465"/>
            <a:ext cx="283845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Kluczowe techniki</a:t>
            </a:r>
            <a:endParaRPr lang="en-us" sz="220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C4AADYUAAAqVQAA6RoAABAAAAAmAAAACAAAAP//////////MAAAABQAAAAAAAAAAAD//wAAAQAAAP//AAABAA=="/>
              </a:ext>
            </a:extLst>
          </p:cNvSpPr>
          <p:nvPr/>
        </p:nvSpPr>
        <p:spPr>
          <a:xfrm>
            <a:off x="7599680" y="3285490"/>
            <a:ext cx="6244590" cy="1089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Obliczanie wskaźników technicznych takich jak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MACD,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Bollinger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Bands czy momentum pozwala uchwycić dynamikę rynku.</a:t>
            </a:r>
            <a:endParaRPr lang="en-us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C4AACocAAAqVQAAoSAAABAAAAAmAAAACAAAAP//////////MAAAABQAAAAAAAAAAAD//wAAAQAAAP//AAABAA=="/>
              </a:ext>
            </a:extLst>
          </p:cNvSpPr>
          <p:nvPr/>
        </p:nvSpPr>
        <p:spPr>
          <a:xfrm>
            <a:off x="7599680" y="4578350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Uwzględnianie sezonowości i trendów czasowych – ceny akcji często wykazują wzorce sezonowe i cykliczne.</a:t>
            </a:r>
            <a:endParaRPr lang="en-us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C4AAOIhAAAqVQAAlSgAABAAAAAmAAAACAAAAP//////////MAAAABQAAAAAAAAAAAD//wAAAQAAAP//AAABAA=="/>
              </a:ext>
            </a:extLst>
          </p:cNvSpPr>
          <p:nvPr/>
        </p:nvSpPr>
        <p:spPr>
          <a:xfrm>
            <a:off x="7599680" y="5507990"/>
            <a:ext cx="6244590" cy="1089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Normalizacja i standaryzacja cech zapewnia spójną skalę wartości, co poprawia wydajność algorytmów uczenia maszynowego.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EoUAADxJQAAxxcAABAgAAAmAAAACAAAAP//////////MAAAABQAAAAAAAAAAAD//wAAAQAAAP//AAABAA=="/>
              </a:ext>
            </a:extLst>
          </p:cNvSpPr>
          <p:nvPr/>
        </p:nvSpPr>
        <p:spPr>
          <a:xfrm>
            <a:off x="793750" y="3298190"/>
            <a:ext cx="5374005" cy="567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Proces inżynierii cech</a:t>
            </a:r>
            <a:endParaRPr lang="en-us" sz="35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N8ZAABeMwAAVh4AABAAAAAmAAAACAAAAP//////////MAAAABQAAAAAAAAAAAD//wAAAQAAAP//AAABAA=="/>
              </a:ext>
            </a:extLst>
          </p:cNvSpPr>
          <p:nvPr/>
        </p:nvSpPr>
        <p:spPr>
          <a:xfrm>
            <a:off x="793750" y="420560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Od surowych danych giełdowych przez transformacje i agregacje po gotowe cechy wejściowe dla modelu predykcyjnego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AAAAAEAAAAAAAAAAAAAAAAAAAAAAAAAAAAAAAAAAAAAAAAAAAAAAAB/f38AAAAAA8zMzADAwP8Af39/AAAAAAAAAAAAAAAAAAAAAAAAAAAAIQAAABgAAAAUAAAA4gQAAGETAACuDgAAARYAABAAAAAmAAAACAAAAP//////////MAAAABQAAAAAAAAAAAD//wAAAQAAAP//AAABAA=="/>
              </a:ext>
            </a:extLst>
          </p:cNvSpPr>
          <p:nvPr/>
        </p:nvSpPr>
        <p:spPr>
          <a:xfrm>
            <a:off x="793750" y="3150235"/>
            <a:ext cx="1592580" cy="426720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gFAAAiFAAA1gYAAEAV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327279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QcAAMwTAADXDQAAlRUAABAgAAAmAAAACAAAAP//////////MAAAABQAAAAAAAAAAAD//wAAAQAAAP//AAABAA=="/>
              </a:ext>
            </a:extLst>
          </p:cNvSpPr>
          <p:nvPr/>
        </p:nvSpPr>
        <p:spPr>
          <a:xfrm>
            <a:off x="1202055" y="3218180"/>
            <a:ext cx="1047750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ROZDZIAŁ 3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I8WAAA/OgAA7BoAABAgAAAmAAAACAAAAP//////////MAAAABQAAAAAAAAAAAD//wAAAQAAAP//AAABAA=="/>
              </a:ext>
            </a:extLst>
          </p:cNvSpPr>
          <p:nvPr/>
        </p:nvSpPr>
        <p:spPr>
          <a:xfrm>
            <a:off x="793750" y="3667125"/>
            <a:ext cx="8674735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Regresja liniowa w praktyce</a:t>
            </a:r>
            <a:endParaRPr lang="en-us" sz="44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AMdAAAeVQAAPx8AABAgAAAmAAAACAAAAP//////////MAAAABQAAAAAAAAAAAD//wAAAQAAAP//AAABAA=="/>
              </a:ext>
            </a:extLst>
          </p:cNvSpPr>
          <p:nvPr/>
        </p:nvSpPr>
        <p:spPr>
          <a:xfrm>
            <a:off x="793750" y="4716145"/>
            <a:ext cx="13042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Szczegółowe omówienie mechanizmów działania, matematyki i zastosowań regresji liniowej w prognozowaniu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AQAADoFAADBHgAAMQwAABAAAAAmAAAACAAAAP//////////MAAAABQAAAAAAAAAAAD//wAAAQAAAP//AAABAA=="/>
              </a:ext>
            </a:extLst>
          </p:cNvSpPr>
          <p:nvPr/>
        </p:nvSpPr>
        <p:spPr>
          <a:xfrm>
            <a:off x="792480" y="849630"/>
            <a:ext cx="4206875" cy="11322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Jak działa regresja liniowa?</a:t>
            </a:r>
            <a:endParaRPr lang="en-us" sz="35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AQAAJUNAADBHgAAtxgAABAAAAAmAAAACAAAAP//////////MAAAABQAAAAAAAAAAAD//wAAAQAAAP//AAABAA=="/>
              </a:ext>
            </a:extLst>
          </p:cNvSpPr>
          <p:nvPr/>
        </p:nvSpPr>
        <p:spPr>
          <a:xfrm>
            <a:off x="792480" y="2207895"/>
            <a:ext cx="4206875" cy="18097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Regresja liniowa dopasowuje linię prostą (lub hiperpłaszczyznę w przestrzeni wielowymiarowej), która minimalizuje sumę kwadratów odległości wszystkich punktów danych od tej linii.</a:t>
            </a:r>
            <a:endParaRPr lang="en-us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AQAAPcZAADBHgAA3yIAABAAAAAmAAAACAAAAP//////////MAAAABQAAAAAAAAAAAD//wAAAQAAAP//AAABAA=="/>
              </a:ext>
            </a:extLst>
          </p:cNvSpPr>
          <p:nvPr/>
        </p:nvSpPr>
        <p:spPr>
          <a:xfrm>
            <a:off x="792480" y="4220845"/>
            <a:ext cx="4206875" cy="1447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Parametry modelu są wyznaczane w taki sposób, aby jak najlepiej przewidzieć wartości zmiennej zależnej na podstawie zmiennych niezależnych.</a:t>
            </a:r>
            <a:endParaRPr lang="en-us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AQAAEMkAADWGQAAcCYAABAgAAAmAAAACAAAAP//////////MAAAABQAAAAAAAAAAAD//wAAAQAAAP//AAABAA=="/>
              </a:ext>
            </a:extLst>
          </p:cNvSpPr>
          <p:nvPr/>
        </p:nvSpPr>
        <p:spPr>
          <a:xfrm>
            <a:off x="792480" y="5894705"/>
            <a:ext cx="3407410" cy="3536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Wzór matematyczny:</a:t>
            </a:r>
            <a:endParaRPr lang="en-us" sz="220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AQAADIoAADBHgAABy0AABAAAAAmAAAACAAAAP//////////MAAAABQAAAAAAAAAAAD//wAAAQAAAP//AAABAA=="/>
              </a:ext>
            </a:extLst>
          </p:cNvSpPr>
          <p:nvPr/>
        </p:nvSpPr>
        <p:spPr>
          <a:xfrm>
            <a:off x="792480" y="6534150"/>
            <a:ext cx="4206875" cy="7854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200"/>
              </a:lnSpc>
              <a:buNone/>
            </a:pPr>
            <a:endParaRPr lang="en-us" sz="2000" cap="none"/>
          </a:p>
        </p:txBody>
      </p:sp>
      <p:pic>
        <p:nvPicPr>
          <p:cNvPr id="7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OAEAAAyKAAAwR4AAAct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6534150"/>
            <a:ext cx="4206875" cy="78549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8" name="Image 1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DMiAADfCgAALFUAAMEn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559425" y="1767205"/>
            <a:ext cx="8286115" cy="4695190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iYAAHMFAAAeVQAAKw4AABAAAAAmAAAACAAAAP//////////MAAAABQAAAAAAAAAAAD//wAAAQAAAP//AAABAA=="/>
              </a:ext>
            </a:extLst>
          </p:cNvSpPr>
          <p:nvPr/>
        </p:nvSpPr>
        <p:spPr>
          <a:xfrm>
            <a:off x="6280150" y="885825"/>
            <a:ext cx="7556500" cy="1417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Metoda najmniejszych kwadratów (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MNK)</a:t>
            </a:r>
            <a:endParaRPr lang="en-us" sz="4450" cap="none"/>
          </a:p>
        </p:txBody>
      </p:sp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KImAABDEAAAnC0AAKIY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6280150" y="2643505"/>
            <a:ext cx="1134110" cy="13608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S8AAKgRAACNQQAA1hMAABAgAAAmAAAACAAAAP//////////MAAAABQAAAAAAAAAAAD//wAAAQAAAP//AAABAA=="/>
              </a:ext>
            </a:extLst>
          </p:cNvSpPr>
          <p:nvPr/>
        </p:nvSpPr>
        <p:spPr>
          <a:xfrm>
            <a:off x="7640955" y="2870200"/>
            <a:ext cx="301498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Technika estymacji</a:t>
            </a:r>
            <a:endParaRPr lang="en-us" sz="2200" cap="none"/>
          </a:p>
        </p:txBody>
      </p:sp>
      <p:sp>
        <p:nvSpPr>
          <p:cNvPr id="6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S8AAKwUAAAeVQAA6BYAABAgAAAmAAAACAAAAP//////////MAAAABQAAAAAAAAAAAD//wAAAQAAAP//AAABAA=="/>
              </a:ext>
            </a:extLst>
          </p:cNvSpPr>
          <p:nvPr/>
        </p:nvSpPr>
        <p:spPr>
          <a:xfrm>
            <a:off x="7640955" y="3360420"/>
            <a:ext cx="6195695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Klasyczna metoda wyznaczania parametrów regresji</a:t>
            </a:r>
            <a:endParaRPr lang="en-us" cap="none"/>
          </a:p>
        </p:txBody>
      </p:sp>
      <p:pic>
        <p:nvPicPr>
          <p:cNvPr id="7" name="Image 2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KImAACiGAAAnC0AAOgi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6280150" y="4004310"/>
            <a:ext cx="1134110" cy="16700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8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S8AAAcaAAAbRAAANRwAABAgAAAmAAAACAAAAP//////////MAAAABQAAAAAAAAAAAD//wAAAQAAAP//AAABAA=="/>
              </a:ext>
            </a:extLst>
          </p:cNvSpPr>
          <p:nvPr/>
        </p:nvSpPr>
        <p:spPr>
          <a:xfrm>
            <a:off x="7640955" y="4231005"/>
            <a:ext cx="343027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Minimalizacja błędów</a:t>
            </a:r>
            <a:endParaRPr lang="en-us" sz="2200" cap="none"/>
          </a:p>
        </p:txBody>
      </p:sp>
      <p:sp>
        <p:nvSpPr>
          <p:cNvPr id="9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S8AAAsdAAAeVQAAgiEAABAAAAAmAAAACAAAAP//////////MAAAABQAAAAAAAAAAAD//wAAAQAAAP//AAABAA=="/>
              </a:ext>
            </a:extLst>
          </p:cNvSpPr>
          <p:nvPr/>
        </p:nvSpPr>
        <p:spPr>
          <a:xfrm>
            <a:off x="7640955" y="4721225"/>
            <a:ext cx="619569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Redukuje sumę kwadratów reszt (różnic między obserwacjami a predykcjami)</a:t>
            </a:r>
            <a:endParaRPr lang="en-us" cap="none"/>
          </a:p>
        </p:txBody>
      </p:sp>
      <p:pic>
        <p:nvPicPr>
          <p:cNvPr id="10" name="Image 3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KImAADnIgAAnC0AAC0tAAAQAAAAJgAAAAgAAAD//////////zAAAAAUAAAAAAAAAAAA//8AAAEAAAD//wAAAQA="/>
              </a:ext>
            </a:extLst>
          </p:cNvPicPr>
          <p:nvPr/>
        </p:nvPicPr>
        <p:blipFill>
          <a:blip r:embed="rId6"/>
          <a:stretch>
            <a:fillRect/>
          </a:stretch>
        </p:blipFill>
        <p:spPr>
          <a:xfrm>
            <a:off x="6280150" y="5673725"/>
            <a:ext cx="1134110" cy="167005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S8AAE0kAACSSAAAeyYAABAgAAAmAAAACAAAAP//////////MAAAABQAAAAAAAAAAAD//wAAAQAAAP//AAABAA=="/>
              </a:ext>
            </a:extLst>
          </p:cNvSpPr>
          <p:nvPr/>
        </p:nvSpPr>
        <p:spPr>
          <a:xfrm>
            <a:off x="7640955" y="5901055"/>
            <a:ext cx="41560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Fundament implementacji</a:t>
            </a:r>
            <a:endParaRPr lang="en-us" sz="2200" cap="none"/>
          </a:p>
        </p:txBody>
      </p:sp>
      <p:sp>
        <p:nvSpPr>
          <p:cNvPr id="12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AS8AAFEnAAAeVQAAyCsAABAAAAAmAAAACAAAAP//////////MAAAABQAAAAAAAAAAAD//wAAAQAAAP//AAABAA=="/>
              </a:ext>
            </a:extLst>
          </p:cNvSpPr>
          <p:nvPr/>
        </p:nvSpPr>
        <p:spPr>
          <a:xfrm>
            <a:off x="7640955" y="6391275"/>
            <a:ext cx="619569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Stanowi matematyczną podstawę wszystkich algorytmów regresji liniowej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N0JAAAeVQAAlRIAABAAAAAmAAAACAAAAP//////////MAAAABQAAAAAAAAAAAD//wAAAQAAAP//AAABAA=="/>
              </a:ext>
            </a:extLst>
          </p:cNvSpPr>
          <p:nvPr/>
        </p:nvSpPr>
        <p:spPr>
          <a:xfrm>
            <a:off x="793750" y="1603375"/>
            <a:ext cx="13042900" cy="1417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Regresja wieloraka – więcej niż jedna cecha</a:t>
            </a:r>
            <a:endParaRPr lang="en-us" sz="44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QAAAA0AAAAAkAAAAEgAAACQAAAASAAAAAAAAAAAAAAAAAAAAAEAAABQAAAA0CfyJOmauT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4QMAAK0UAABOLAAAwygAABAAAAAmAAAACAAAAP//////////MAAAABQAAAAAAAAAAAD//wAAAQAAAP//AAABAA=="/>
              </a:ext>
            </a:extLst>
          </p:cNvSpPr>
          <p:nvPr/>
        </p:nvSpPr>
        <p:spPr>
          <a:xfrm>
            <a:off x="630555" y="3361055"/>
            <a:ext cx="6571615" cy="3265170"/>
          </a:xfrm>
          <a:prstGeom prst="roundRect">
            <a:avLst>
              <a:gd name="adj" fmla="val 5001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4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gUAABIWAABQIQAAQBgAABAgAAAmAAAACAAAAP//////////MAAAABQAAAAAAAAAAAD//wAAAQAAAP//AAABAA=="/>
              </a:ext>
            </a:extLst>
          </p:cNvSpPr>
          <p:nvPr/>
        </p:nvSpPr>
        <p:spPr>
          <a:xfrm>
            <a:off x="857250" y="3587750"/>
            <a:ext cx="455803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000000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Dlaczego regresja wieloraka?</a:t>
            </a:r>
            <a:endParaRPr lang="en-us" sz="220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RgUAAKUZAADoKgAAkyIAABAAAAAmAAAACAAAAP//////////MAAAABQAAAAAAAAAAAD//wAAAQAAAP//AAABAA=="/>
              </a:ext>
            </a:extLst>
          </p:cNvSpPr>
          <p:nvPr/>
        </p:nvSpPr>
        <p:spPr>
          <a:xfrm>
            <a:off x="857250" y="4168775"/>
            <a:ext cx="611759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000000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Model uwzględnia jednocześnie wiele zmiennych objaśniających, co pozwala lepiej uchwycić złożone, wielowymiarowe zależności występujące na rynkach finansowych.</a:t>
            </a:r>
            <a:endParaRPr lang="en-us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O4VAAAqVQAAZRoAABAAAAAmAAAACAAAAP//////////MAAAABQAAAAAAAAAAAD//wAAAQAAAP//AAABAA=="/>
              </a:ext>
            </a:extLst>
          </p:cNvSpPr>
          <p:nvPr/>
        </p:nvSpPr>
        <p:spPr>
          <a:xfrm>
            <a:off x="7599680" y="3564890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Praktyczny przykład: Cena akcji spółki technologicznej może jednocześnie zależeć od: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KYbAAAqVQAARigAABAAAAAmAAAACAAAAP//////////MAAAABQAAAAAAAAAAAD//wAAAQAAAP//AAABAA=="/>
              </a:ext>
            </a:extLst>
          </p:cNvSpPr>
          <p:nvPr/>
        </p:nvSpPr>
        <p:spPr>
          <a:xfrm>
            <a:off x="7599680" y="4494530"/>
            <a:ext cx="6244590" cy="2052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Wolumenu obrotu – miara płynności i zainteresowania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Wskaźników technicznych – sygnały momentum i trendu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Danych makroekonomicznych – stopy procentowe, inflacja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Nastrojów rynkowych – indeksy sentymentu inwestorów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IwSAABeMwAAhRkAABAAAAAmAAAACAAAAP//////////MAAAABQAAAAAAAAAAAD//wAAAQAAAP//AAABAA=="/>
              </a:ext>
            </a:extLst>
          </p:cNvSpPr>
          <p:nvPr/>
        </p:nvSpPr>
        <p:spPr>
          <a:xfrm>
            <a:off x="793750" y="3014980"/>
            <a:ext cx="7556500" cy="11334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Wizualizacja regresji wielorakiej</a:t>
            </a:r>
            <a:endParaRPr lang="en-us" sz="35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0bAABeMwAAFCAAABAAAAAmAAAACAAAAP//////////MAAAABQAAAAAAAAAAAD//wAAAQAAAP//AAABAA=="/>
              </a:ext>
            </a:extLst>
          </p:cNvSpPr>
          <p:nvPr/>
        </p:nvSpPr>
        <p:spPr>
          <a:xfrm>
            <a:off x="793750" y="448881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Wykres trójwymiarowy przedstawia zależność zmiennej zależnej od dwóch zmiennych niezależnych, z nałożoną płaszczyzną regresji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MA/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GETAACuDgAAARYAABAAAAAmAAAACAAAAP//////////MAAAABQAAAAAAAAAAAD//wAAAQAAAP//AAABAA=="/>
              </a:ext>
            </a:extLst>
          </p:cNvSpPr>
          <p:nvPr/>
        </p:nvSpPr>
        <p:spPr>
          <a:xfrm>
            <a:off x="793750" y="3150235"/>
            <a:ext cx="1592580" cy="426720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D7AQ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AiFAAA1gYAAEAV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327279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YBH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MwTAADXDQAAlRUAABAgAAAmAAAACAAAAP//////////MAAAABQAAAAAAAAAAAD//wAAAQAAAP//AAABAA=="/>
              </a:ext>
            </a:extLst>
          </p:cNvSpPr>
          <p:nvPr/>
        </p:nvSpPr>
        <p:spPr>
          <a:xfrm>
            <a:off x="1202055" y="3218180"/>
            <a:ext cx="1047750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ROZDZIAŁ 1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AAqB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I8WAABpNwAA7BoAABAgAAAmAAAACAAAAP//////////MAAAABQAAAAAAAAAAAD//wAAAQAAAP//AAABAA=="/>
              </a:ext>
            </a:extLst>
          </p:cNvSpPr>
          <p:nvPr/>
        </p:nvSpPr>
        <p:spPr>
          <a:xfrm>
            <a:off x="793750" y="3667125"/>
            <a:ext cx="8213725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Wprowadzenie do tematu</a:t>
            </a:r>
            <a:endParaRPr lang="en-us" sz="44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gH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AMdAAAeVQAAPx8AABAgAAAmAAAACAAAAP//////////MAAAABQAAAAAAAAAAAD//wAAAQAAAP//AAABAA=="/>
              </a:ext>
            </a:extLst>
          </p:cNvSpPr>
          <p:nvPr/>
        </p:nvSpPr>
        <p:spPr>
          <a:xfrm>
            <a:off x="793750" y="4716145"/>
            <a:ext cx="13042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Zrozumienie podstaw giełdy, cen akcji i znaczenia prognozowania w podejmowaniu decyzji inwestycyjnych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DMRAACuDgAA0hMAABAAAAAmAAAACAAAAP//////////MAAAABQAAAAAAAAAAAD//wAAAQAAAP//AAABAA=="/>
              </a:ext>
            </a:extLst>
          </p:cNvSpPr>
          <p:nvPr/>
        </p:nvSpPr>
        <p:spPr>
          <a:xfrm>
            <a:off x="793750" y="2795905"/>
            <a:ext cx="1592580" cy="426085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D0EQAA1gYAABIT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291846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J4RAADXDQAAZxMAABAgAAAmAAAACAAAAP//////////MAAAABQAAAAAAAAAAAD//wAAAQAAAP//AAABAA=="/>
              </a:ext>
            </a:extLst>
          </p:cNvSpPr>
          <p:nvPr/>
        </p:nvSpPr>
        <p:spPr>
          <a:xfrm>
            <a:off x="1202055" y="2863850"/>
            <a:ext cx="1047750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ROZDZIAŁ 4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GEUAAAeVQAAGh0AABAAAAAmAAAACAAAAP//////////MAAAABQAAAAAAAAAAAD//wAAAQAAAP//AAABAA=="/>
              </a:ext>
            </a:extLst>
          </p:cNvSpPr>
          <p:nvPr/>
        </p:nvSpPr>
        <p:spPr>
          <a:xfrm>
            <a:off x="793750" y="3312795"/>
            <a:ext cx="13042900" cy="1417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Implementacja regresji liniowej od podstaw</a:t>
            </a:r>
            <a:endParaRPr lang="en-us" sz="44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DEfAAAeVQAAbSEAABAgAAAmAAAACAAAAP//////////MAAAABQAAAAAAAAAAAD//wAAAQAAAP//AAABAA=="/>
              </a:ext>
            </a:extLst>
          </p:cNvSpPr>
          <p:nvPr/>
        </p:nvSpPr>
        <p:spPr>
          <a:xfrm>
            <a:off x="793750" y="5070475"/>
            <a:ext cx="13042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Budowa własnego algorytmu regresji liniowej krok po kroku, bez użycia gotowych bibliotek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KQNAAAJPQAAABIAABAgAAAmAAAACAAAAP//////////MAAAABQAAAAAAAAAAAD//wAAAQAAAP//AAABAA=="/>
              </a:ext>
            </a:extLst>
          </p:cNvSpPr>
          <p:nvPr/>
        </p:nvSpPr>
        <p:spPr>
          <a:xfrm>
            <a:off x="793750" y="2217420"/>
            <a:ext cx="912812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Implementacja krok po kroku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MoUAABHBgAAiRYAABAgAAAmAAAACAAAAP//////////MAAAABQAAAAAAAAAAAD//wAAAQAAAP//AAABAA=="/>
              </a:ext>
            </a:extLst>
          </p:cNvSpPr>
          <p:nvPr/>
        </p:nvSpPr>
        <p:spPr>
          <a:xfrm>
            <a:off x="793750" y="3379470"/>
            <a:ext cx="226695" cy="283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01</a:t>
            </a:r>
            <a:endParaRPr lang="en-us" cap="none"/>
          </a:p>
        </p:txBody>
      </p:sp>
      <p:sp>
        <p:nvSpPr>
          <p:cNvPr id="4" name="Shape 2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4gQAAPkWAACzHgAAKRcAABAAAAAmAAAACAAAAP//////////MAAAABQAAAAAAAAAAAD//wAAAQAAAP//AAABAA=="/>
              </a:ext>
            </a:extLst>
          </p:cNvSpPr>
          <p:nvPr/>
        </p:nvSpPr>
        <p:spPr>
          <a:xfrm>
            <a:off x="793750" y="3734435"/>
            <a:ext cx="4196715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AwYAAB+FgAAOhoAABAgAAAmAAAACAAAAP//////////MAAAABQAAAAAAAAAAAD//wAAAQAAAP//AAABAA=="/>
              </a:ext>
            </a:extLst>
          </p:cNvSpPr>
          <p:nvPr/>
        </p:nvSpPr>
        <p:spPr>
          <a:xfrm>
            <a:off x="793750" y="3909060"/>
            <a:ext cx="286258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Statystyki bazowe</a:t>
            </a:r>
            <a:endParaRPr lang="en-us" sz="220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BAbAACzHgAAwyEAABAAAAAmAAAACAAAAP//////////MAAAABQAAAAAAAAAAAD//wAAAQAAAP//AAABAA=="/>
              </a:ext>
            </a:extLst>
          </p:cNvSpPr>
          <p:nvPr/>
        </p:nvSpPr>
        <p:spPr>
          <a:xfrm>
            <a:off x="793750" y="4399280"/>
            <a:ext cx="4196715" cy="1089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Obliczanie średnich arytmetycznych, wariancji i kowariancji dla wszystkich cech wejściowych</a:t>
            </a:r>
            <a:endParaRPr lang="en-us" cap="none"/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CAAAMoUAAB9IQAAiRYAABAgAAAmAAAACAAAAP//////////MAAAABQAAAAAAAAAAAD//wAAAQAAAP//AAABAA=="/>
              </a:ext>
            </a:extLst>
          </p:cNvSpPr>
          <p:nvPr/>
        </p:nvSpPr>
        <p:spPr>
          <a:xfrm>
            <a:off x="5217160" y="3379470"/>
            <a:ext cx="226695" cy="283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02</a:t>
            </a:r>
            <a:endParaRPr lang="en-us" cap="none"/>
          </a:p>
        </p:txBody>
      </p:sp>
      <p:sp>
        <p:nvSpPr>
          <p:cNvPr id="8" name="Shape 6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GCAAAPkWAADoOQAAKRcAABAAAAAmAAAACAAAAP//////////MAAAABQAAAAAAAAAAAD//wAAAQAAAP//AAABAA=="/>
              </a:ext>
            </a:extLst>
          </p:cNvSpPr>
          <p:nvPr/>
        </p:nvSpPr>
        <p:spPr>
          <a:xfrm>
            <a:off x="5217160" y="3734435"/>
            <a:ext cx="4196080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9" name="Text 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CAAAAwYAADoOQAAaBwAABAAAAAmAAAACAAAAP//////////MAAAABQAAAAAAAAAAAD//wAAAQAAAP//AAABAA=="/>
              </a:ext>
            </a:extLst>
          </p:cNvSpPr>
          <p:nvPr/>
        </p:nvSpPr>
        <p:spPr>
          <a:xfrm>
            <a:off x="5217160" y="3909060"/>
            <a:ext cx="419608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Wyznaczanie współczynników</a:t>
            </a:r>
            <a:endParaRPr lang="en-us" sz="2200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CAAAD4dAADoOQAA8SMAABAAAAAmAAAACAAAAP//////////MAAAABQAAAAAAAAAAAD//wAAAQAAAP//AAABAA=="/>
              </a:ext>
            </a:extLst>
          </p:cNvSpPr>
          <p:nvPr/>
        </p:nvSpPr>
        <p:spPr>
          <a:xfrm>
            <a:off x="5217160" y="4753610"/>
            <a:ext cx="4196080" cy="1089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Kalkulacja parametrów β₀, β₁, ..., βₖ według wzorów metody najmniejszych kwadratów</a:t>
            </a:r>
            <a:endParaRPr lang="en-us" cap="none"/>
          </a:p>
        </p:txBody>
      </p:sp>
      <p:sp>
        <p:nvSpPr>
          <p:cNvPr id="11" name="Text 9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TsAAMoUAACyPAAAiRYAABAgAAAmAAAACAAAAP//////////MAAAABQAAAAAAAAAAAD//wAAAQAAAP//AAABAA=="/>
              </a:ext>
            </a:extLst>
          </p:cNvSpPr>
          <p:nvPr/>
        </p:nvSpPr>
        <p:spPr>
          <a:xfrm>
            <a:off x="9639935" y="3379470"/>
            <a:ext cx="226695" cy="283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03</a:t>
            </a:r>
            <a:endParaRPr lang="en-us" cap="none"/>
          </a:p>
        </p:txBody>
      </p:sp>
      <p:sp>
        <p:nvSpPr>
          <p:cNvPr id="12" name="Shape 1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TTsAAPkWAAAeVQAAKRcAABAAAAAmAAAACAAAAP//////////MAAAABQAAAAAAAAAAAD//wAAAQAAAP//AAABAA=="/>
              </a:ext>
            </a:extLst>
          </p:cNvSpPr>
          <p:nvPr/>
        </p:nvSpPr>
        <p:spPr>
          <a:xfrm>
            <a:off x="9639935" y="3734435"/>
            <a:ext cx="4196715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3" name="Text 1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TsAAAwYAAA6UAAAOhoAABAgAAAmAAAACAAAAP//////////MAAAABQAAAAAAAAAAAD//wAAAQAAAP//AAABAA=="/>
              </a:ext>
            </a:extLst>
          </p:cNvSpPr>
          <p:nvPr/>
        </p:nvSpPr>
        <p:spPr>
          <a:xfrm>
            <a:off x="9639935" y="3909060"/>
            <a:ext cx="340169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Predykcja i ewaluacja</a:t>
            </a:r>
            <a:endParaRPr lang="en-us" sz="2200" cap="none"/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TTsAABAbAAAeVQAAhx8AABAAAAAmAAAACAAAAP//////////MAAAABQAAAAAAAAAAAD//wAAAQAAAP//AAABAA=="/>
              </a:ext>
            </a:extLst>
          </p:cNvSpPr>
          <p:nvPr/>
        </p:nvSpPr>
        <p:spPr>
          <a:xfrm>
            <a:off x="9639935" y="4399280"/>
            <a:ext cx="419671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Obliczanie przewidywanych wartości oraz miar błędów modelu (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MSE,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RMSE, R²)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sEAACzCgAAEDgAAO0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8345" y="1739265"/>
            <a:ext cx="8385175" cy="47510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DsAAIcGAACRVQAAIRAAABAAAAAmAAAACAAAAP//////////MAAAABQAAAAAAAAAAAD//wAAAQAAAP//AAABAA=="/>
              </a:ext>
            </a:extLst>
          </p:cNvSpPr>
          <p:nvPr/>
        </p:nvSpPr>
        <p:spPr>
          <a:xfrm>
            <a:off x="9629140" y="1061085"/>
            <a:ext cx="4280535" cy="15608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Przykład: prognoza ceny akcji</a:t>
            </a:r>
            <a:endParaRPr lang="en-us" sz="32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DsAAE4RAACRVQAAOxUAABAAAAAmAAAACAAAAP//////////MAAAABQAAAAAAAAAAAD//wAAAQAAAP//AAABAA=="/>
              </a:ext>
            </a:extLst>
          </p:cNvSpPr>
          <p:nvPr/>
        </p:nvSpPr>
        <p:spPr>
          <a:xfrm>
            <a:off x="9629140" y="2813050"/>
            <a:ext cx="4280535" cy="6381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Scenariusz: Prognozowanie ceny zamknięcia akcji na podstawie wolumenu obrotu</a:t>
            </a:r>
            <a:endParaRPr lang="en-us" sz="160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DsAAEoWAACRVQAALhwAABAAAAAmAAAACAAAAP//////////MAAAABQAAAAAAAAAAAD//wAAAQAAAP//AAABAA=="/>
              </a:ext>
            </a:extLst>
          </p:cNvSpPr>
          <p:nvPr/>
        </p:nvSpPr>
        <p:spPr>
          <a:xfrm>
            <a:off x="9629140" y="3623310"/>
            <a:ext cx="4280535" cy="9575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Dane wejściowe: Historyczne ceny zamknięcia i odpowiadające im wolumeny z ostatnich 90 dni handlowych</a:t>
            </a:r>
            <a:endParaRPr lang="en-us" sz="1600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AM7h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DsAAD0dAACRVQAAMx8AABAgAAAmAAAACAAAAP//////////MAAAABQAAAAAAAAAAAD//wAAAQAAAP//AAABAA=="/>
              </a:ext>
            </a:extLst>
          </p:cNvSpPr>
          <p:nvPr/>
        </p:nvSpPr>
        <p:spPr>
          <a:xfrm>
            <a:off x="9629140" y="4752975"/>
            <a:ext cx="4280535" cy="3187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600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Proces:</a:t>
            </a:r>
            <a:endParaRPr lang="en-us" sz="16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PDsAAEIgAACRVQAA3CwAABAAAAAmAAAACAAAAP//////////MAAAABQAAAAAAAAAAAD//wAAAQAAAP//AAABAA=="/>
              </a:ext>
            </a:extLst>
          </p:cNvSpPr>
          <p:nvPr/>
        </p:nvSpPr>
        <p:spPr>
          <a:xfrm>
            <a:off x="9629140" y="5243830"/>
            <a:ext cx="4280535" cy="20485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500"/>
              </a:lnSpc>
              <a:buSzTx/>
              <a:buFont typeface="Calibri Light" pitchFamily="2" charset="0"/>
              <a:buAutoNum type="arabicPlain" startAt="1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Obliczenia współczynników regresji metodą analityczną</a:t>
            </a:r>
            <a:endParaRPr lang="en-us" sz="1600" cap="none"/>
          </a:p>
          <a:p>
            <a:pPr marL="342900" indent="-342900" algn="l">
              <a:lnSpc>
                <a:spcPts val="2500"/>
              </a:lnSpc>
              <a:buSzTx/>
              <a:buFont typeface="Calibri Light" pitchFamily="2" charset="0"/>
              <a:buAutoNum type="arabicPlain" startAt="2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Wizualizacja danych i dopasowanej linii regresji</a:t>
            </a:r>
            <a:endParaRPr lang="en-us" sz="1600" cap="none"/>
          </a:p>
          <a:p>
            <a:pPr marL="342900" indent="-342900" algn="l">
              <a:lnSpc>
                <a:spcPts val="2500"/>
              </a:lnSpc>
              <a:buSzTx/>
              <a:buFont typeface="Calibri Light" pitchFamily="2" charset="0"/>
              <a:buAutoNum type="arabicPlain" startAt="3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Interpretacja wyników i ocena jakości dopasowania</a:t>
            </a:r>
            <a:endParaRPr lang="en-us" sz="1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DVty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EoUAAD6TwAAxxcAABAgAAAmAAAACAAAAP//////////MAAAABQAAAAAAAAAAAD//wAAAQAAAP//AAABAA=="/>
              </a:ext>
            </a:extLst>
          </p:cNvSpPr>
          <p:nvPr/>
        </p:nvSpPr>
        <p:spPr>
          <a:xfrm>
            <a:off x="6280150" y="3298190"/>
            <a:ext cx="6720840" cy="567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Kod implementacji własnej</a:t>
            </a:r>
            <a:endParaRPr lang="en-us" sz="35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N8ZAAAeVQAAVh4AABAAAAAmAAAACAAAAP//////////MAAAABQAAAAAAAAAAAD//wAAAQAAAP//AAABAA=="/>
              </a:ext>
            </a:extLst>
          </p:cNvSpPr>
          <p:nvPr/>
        </p:nvSpPr>
        <p:spPr>
          <a:xfrm>
            <a:off x="6280150" y="420560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Fragment implementacji regresji liniowej w Python z wykorzystaniem podstawowych operacji matematycznych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GETAACuDgAAARYAABAAAAAmAAAACAAAAP//////////MAAAABQAAAAAAAAAAAD//wAAAQAAAP//AAABAA=="/>
              </a:ext>
            </a:extLst>
          </p:cNvSpPr>
          <p:nvPr/>
        </p:nvSpPr>
        <p:spPr>
          <a:xfrm>
            <a:off x="793750" y="3150235"/>
            <a:ext cx="1592580" cy="426720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AiFAAA1gYAAEAV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327279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h0/v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MwTAADXDQAAlRUAABAgAAAmAAAACAAAAP//////////MAAAABQAAAAAAAAAAAD//wAAAQAAAP//AAABAA=="/>
              </a:ext>
            </a:extLst>
          </p:cNvSpPr>
          <p:nvPr/>
        </p:nvSpPr>
        <p:spPr>
          <a:xfrm>
            <a:off x="1202055" y="3218180"/>
            <a:ext cx="1047750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ROZDZIAŁ 5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I8WAAC0TAAA7BoAABAgAAAmAAAACAAAAP//////////MAAAABQAAAAAAAAAAAD//wAAAQAAAP//AAABAA=="/>
              </a:ext>
            </a:extLst>
          </p:cNvSpPr>
          <p:nvPr/>
        </p:nvSpPr>
        <p:spPr>
          <a:xfrm>
            <a:off x="793750" y="3667125"/>
            <a:ext cx="11675110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Implementacja z użyciem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scikit-learn</a:t>
            </a:r>
            <a:endParaRPr lang="en-us" sz="44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AMdAAAeVQAAPx8AABAgAAAmAAAACAAAAP//////////MAAAABQAAAAAAAAAAAD//wAAAQAAAP//AAABAA=="/>
              </a:ext>
            </a:extLst>
          </p:cNvSpPr>
          <p:nvPr/>
        </p:nvSpPr>
        <p:spPr>
          <a:xfrm>
            <a:off x="793750" y="4716145"/>
            <a:ext cx="13042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Wykorzystanie popularnej biblioteki Python do szybkiego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prototypowania i wdrażania modeli regresji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UNAAAeVQAAThYAABAAAAAmAAAACAAAAP//////////MAAAABQAAAAAAAAAAAD//wAAAQAAAP//AAABAA=="/>
              </a:ext>
            </a:extLst>
          </p:cNvSpPr>
          <p:nvPr/>
        </p:nvSpPr>
        <p:spPr>
          <a:xfrm>
            <a:off x="793750" y="2207895"/>
            <a:ext cx="13042900" cy="1417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Biblioteka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scikit-learn – szybkie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prototypowanie</a:t>
            </a:r>
            <a:endParaRPr lang="en-us" sz="445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AYGQAATQwAAIMg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4079240"/>
            <a:ext cx="1205865" cy="12058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A4AABgZAAB3HgAARhsAABAgAAAmAAAACAAAAP//////////MAAAABQAAAAAAAAAAAD//wAAAQAAAP//AAABAA=="/>
              </a:ext>
            </a:extLst>
          </p:cNvSpPr>
          <p:nvPr/>
        </p:nvSpPr>
        <p:spPr>
          <a:xfrm>
            <a:off x="2283460" y="4079240"/>
            <a:ext cx="266890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Prosty interfejs</a:t>
            </a:r>
            <a:endParaRPr lang="en-us" sz="22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DA4AABwcAAB3HgAAzyIAABAAAAAmAAAACAAAAP//////////MAAAABQAAAAAAAAAAAD//wAAAQAAAP//AAABAA=="/>
              </a:ext>
            </a:extLst>
          </p:cNvSpPr>
          <p:nvPr/>
        </p:nvSpPr>
        <p:spPr>
          <a:xfrm>
            <a:off x="2283460" y="4569460"/>
            <a:ext cx="2668905" cy="1089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Intuicyjne API do regresji liniowej z jednolitym wzorcem fit/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predict</a:t>
            </a:r>
            <a:endParaRPr lang="en-us" cap="none"/>
          </a:p>
        </p:txBody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DYgAAAYGQAAoScAAIMgAAAQAAAAJgAAAAgAAAD//////////zAAAAAUAAAAAAAAAAAA//8AAAEAAAD//wAAAQA="/>
              </a:ext>
            </a:extLst>
          </p:cNvPicPr>
          <p:nvPr/>
        </p:nvPicPr>
        <p:blipFill>
          <a:blip r:embed="rId4"/>
          <a:stretch>
            <a:fillRect/>
          </a:stretch>
        </p:blipFill>
        <p:spPr>
          <a:xfrm>
            <a:off x="5236210" y="4079240"/>
            <a:ext cx="1205865" cy="12058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ykAABgZAADKOQAARhsAABAgAAAmAAAACAAAAP//////////MAAAABQAAAAAAAAAAAD//wAAAQAAAP//AAABAA=="/>
              </a:ext>
            </a:extLst>
          </p:cNvSpPr>
          <p:nvPr/>
        </p:nvSpPr>
        <p:spPr>
          <a:xfrm>
            <a:off x="6725285" y="4079240"/>
            <a:ext cx="266890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Automatyzacja</a:t>
            </a:r>
            <a:endParaRPr lang="en-us" sz="22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ykAABwcAADKOQAACiUAABAAAAAmAAAACAAAAP//////////MAAAABQAAAAAAAAAAAD//wAAAQAAAP//AAABAA=="/>
              </a:ext>
            </a:extLst>
          </p:cNvSpPr>
          <p:nvPr/>
        </p:nvSpPr>
        <p:spPr>
          <a:xfrm>
            <a:off x="6725285" y="4569460"/>
            <a:ext cx="2668905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Automatyczne dopasowanie modelu i wbudowane metody oceny jakości predykcji</a:t>
            </a:r>
            <a:endParaRPr lang="en-us" cap="none"/>
          </a:p>
        </p:txBody>
      </p:sp>
      <p:pic>
        <p:nvPicPr>
          <p:cNvPr id="9" name="Image 2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Ik7AAAYGQAA9EIAAIMgAAAQAAAAJgAAAAgAAAD//////////zAAAAAUAAAAAAAAAAAA//8AAAEAAAD//wAAAQA="/>
              </a:ext>
            </a:extLst>
          </p:cNvPicPr>
          <p:nvPr/>
        </p:nvPicPr>
        <p:blipFill>
          <a:blip r:embed="rId5"/>
          <a:stretch>
            <a:fillRect/>
          </a:stretch>
        </p:blipFill>
        <p:spPr>
          <a:xfrm>
            <a:off x="9678035" y="4079240"/>
            <a:ext cx="1205865" cy="120586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0QAABgZAAAeVQAAdB0AABAAAAAmAAAACAAAAP//////////MAAAABQAAAAAAAAAAAD//wAAAQAAAP//AAABAA=="/>
              </a:ext>
            </a:extLst>
          </p:cNvSpPr>
          <p:nvPr/>
        </p:nvSpPr>
        <p:spPr>
          <a:xfrm>
            <a:off x="11167745" y="4079240"/>
            <a:ext cx="266890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Zaawansowane funkcje</a:t>
            </a:r>
            <a:endParaRPr lang="en-us" sz="2200" cap="none"/>
          </a:p>
        </p:txBody>
      </p:sp>
      <p:sp>
        <p:nvSpPr>
          <p:cNvPr id="11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0QAAEoeAAAeVQAA/SQAABAAAAAmAAAACAAAAP//////////MAAAABQAAAAAAAAAAAD//wAAAQAAAP//AAABAA=="/>
              </a:ext>
            </a:extLst>
          </p:cNvSpPr>
          <p:nvPr/>
        </p:nvSpPr>
        <p:spPr>
          <a:xfrm>
            <a:off x="11167745" y="4923790"/>
            <a:ext cx="2668905" cy="10890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Natywna obsługa regresji wielorakiej i walidacji krzyżowej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PAFAACENgAATQoAABAgAAAmAAAACAAAAP//////////MAAAABQAAAAAAAAAAAD//wAAAQAAAP//AAABAA=="/>
              </a:ext>
            </a:extLst>
          </p:cNvSpPr>
          <p:nvPr/>
        </p:nvSpPr>
        <p:spPr>
          <a:xfrm>
            <a:off x="793750" y="965200"/>
            <a:ext cx="8068310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Przykład kodu w Pythonie</a:t>
            </a:r>
            <a:endParaRPr lang="en-us" sz="445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IEAABdEQAA2DcAALc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93750" y="2822575"/>
            <a:ext cx="8284210" cy="363347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BQAAEAfAAAHHAAAAiIAABAAAAAmAAAACAAAAP//////////MAAAABQAAAAAAAAAAAD//wAAAQAAAP//AAABAA=="/>
              </a:ext>
            </a:extLst>
          </p:cNvSpPr>
          <p:nvPr/>
        </p:nvSpPr>
        <p:spPr>
          <a:xfrm>
            <a:off x="3304540" y="5080000"/>
            <a:ext cx="1251585" cy="448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Wczytaj dane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AM7h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VBQAAGYiAAAHHAAAtiUAABAAAAAmAAAACAAAAP//////////MAAAABQAAAAAAAAAAAD//wAAAQAAAP//AAABAA=="/>
              </a:ext>
            </a:extLst>
          </p:cNvSpPr>
          <p:nvPr/>
        </p:nvSpPr>
        <p:spPr>
          <a:xfrm>
            <a:off x="3304540" y="5591810"/>
            <a:ext cx="1251585" cy="538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Wczytanie i </a:t>
            </a: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preprocessing danych giełdowych</a:t>
            </a:r>
            <a:endParaRPr lang="en-us" sz="11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ywAAEAfAAB/NAAAAiIAABAAAAAmAAAACAAAAP//////////MAAAABQAAAAAAAAAAAD//wAAAQAAAP//AAABAA=="/>
              </a:ext>
            </a:extLst>
          </p:cNvSpPr>
          <p:nvPr/>
        </p:nvSpPr>
        <p:spPr>
          <a:xfrm>
            <a:off x="7281545" y="5080000"/>
            <a:ext cx="1252220" cy="448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Predykcja i ocena</a:t>
            </a:r>
            <a:endParaRPr lang="en-us" sz="14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ywAAGYiAAB/NAAAtiUAABAAAAAmAAAACAAAAP//////////MAAAABQAAAAAAAAAAAD//wAAAQAAAP//AAABAA=="/>
              </a:ext>
            </a:extLst>
          </p:cNvSpPr>
          <p:nvPr/>
        </p:nvSpPr>
        <p:spPr>
          <a:xfrm>
            <a:off x="7281545" y="5591810"/>
            <a:ext cx="1252220" cy="53848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predictions = </a:t>
            </a: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model.predict(...); ocena</a:t>
            </a:r>
            <a:endParaRPr lang="en-us" sz="11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QgAAF8TAAAREAAAIRYAABAAAAAmAAAACAAAAP//////////MAAAABQAAAAAAAAAAAD//wAAAQAAAP//AAABAA=="/>
              </a:ext>
            </a:extLst>
          </p:cNvSpPr>
          <p:nvPr/>
        </p:nvSpPr>
        <p:spPr>
          <a:xfrm>
            <a:off x="1359535" y="3148965"/>
            <a:ext cx="1252220" cy="448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Importuj model</a:t>
            </a:r>
            <a:endParaRPr lang="en-us" sz="140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QgAAIUWAAAREAAA7xoAABAAAAAmAAAACAAAAP//////////MAAAABQAAAAAAAAAAAD//wAAAQAAAP//AAABAA=="/>
              </a:ext>
            </a:extLst>
          </p:cNvSpPr>
          <p:nvPr/>
        </p:nvSpPr>
        <p:spPr>
          <a:xfrm>
            <a:off x="1359535" y="3660775"/>
            <a:ext cx="1252220" cy="7175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from </a:t>
            </a: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sklearn.linear_model import </a:t>
            </a: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LinearRegression</a:t>
            </a:r>
            <a:endParaRPr lang="en-us" sz="1100" cap="none"/>
          </a:p>
        </p:txBody>
      </p:sp>
      <p:sp>
        <p:nvSpPr>
          <p:cNvPr id="10" name="Text 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AAE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yAAAF8TAABvKAAAIRYAABAAAAAmAAAACAAAAP//////////MAAAABQAAAAAAAAAAAD//wAAAQAAAP//AAABAA=="/>
              </a:ext>
            </a:extLst>
          </p:cNvSpPr>
          <p:nvPr/>
        </p:nvSpPr>
        <p:spPr>
          <a:xfrm>
            <a:off x="5320665" y="3148965"/>
            <a:ext cx="1252220" cy="448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750"/>
              </a:lnSpc>
              <a:buNone/>
            </a:pPr>
            <a:r>
              <a:rPr lang="en-us" sz="14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Wytrenuj model</a:t>
            </a:r>
            <a:endParaRPr lang="en-us" sz="1400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yAAAIUWAABvKAAAuhgAABAAAAAmAAAACAAAAP//////////MAAAABQAAAAAAAAAAAD//wAAAQAAAP//AAABAA=="/>
              </a:ext>
            </a:extLst>
          </p:cNvSpPr>
          <p:nvPr/>
        </p:nvSpPr>
        <p:spPr>
          <a:xfrm>
            <a:off x="5320665" y="3660775"/>
            <a:ext cx="1252220" cy="3587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model.fit(X_</a:t>
            </a: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train, y_</a:t>
            </a:r>
            <a:r>
              <a:rPr lang="en-us" sz="11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train)</a:t>
            </a:r>
            <a:endParaRPr lang="en-us" sz="110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zsAAMoNAAB7TQAA+A8AABAgAAAmAAAACAAAAP//////////MAAAABQAAAAAAAAAAAD//wAAAQAAAP//AAABAA=="/>
              </a:ext>
            </a:extLst>
          </p:cNvSpPr>
          <p:nvPr/>
        </p:nvSpPr>
        <p:spPr>
          <a:xfrm>
            <a:off x="9638665" y="2241550"/>
            <a:ext cx="295656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Podstawowe kroki:</a:t>
            </a:r>
            <a:endParaRPr lang="en-us" sz="2200" cap="none"/>
          </a:p>
        </p:txBody>
      </p:sp>
      <p:sp>
        <p:nvSpPr>
          <p:cNvPr id="13" name="Text 1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Bh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zsAAF0RAAAqVQAAMywAABAAAAAmAAAACAAAAP//////////MAAAABQAAAAAAAAAAAD//wAAAQAAAP//AAABAA=="/>
              </a:ext>
            </a:extLst>
          </p:cNvSpPr>
          <p:nvPr/>
        </p:nvSpPr>
        <p:spPr>
          <a:xfrm>
            <a:off x="9638665" y="2822575"/>
            <a:ext cx="4205605" cy="43624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Import modelu: </a:t>
            </a:r>
            <a:r>
              <a:rPr lang="en-us" b="1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from </a:t>
            </a:r>
            <a:r>
              <a:rPr lang="en-us" b="1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sklearn.linear_model import </a:t>
            </a:r>
            <a:r>
              <a:rPr lang="en-us" b="1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LinearRegression</a:t>
            </a:r>
            <a:endParaRPr lang="en-us" b="1" cap="none">
              <a:solidFill>
                <a:srgbClr val="D9E1FF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Przygotowanie danych: Wczytanie i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preprocessing danych giełdowych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Dopasowanie: </a:t>
            </a:r>
            <a:r>
              <a:rPr lang="en-us" b="1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model.fit(X_</a:t>
            </a:r>
            <a:r>
              <a:rPr lang="en-us" b="1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train, y_</a:t>
            </a:r>
            <a:r>
              <a:rPr lang="en-us" b="1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train)</a:t>
            </a:r>
            <a:endParaRPr lang="en-us" b="1" cap="none">
              <a:solidFill>
                <a:srgbClr val="D9E1FF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Predykcja: </a:t>
            </a:r>
            <a:r>
              <a:rPr lang="en-us" b="1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predictions = </a:t>
            </a:r>
            <a:r>
              <a:rPr lang="en-us" b="1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model.predict(X_test)</a:t>
            </a:r>
            <a:endParaRPr lang="en-us" b="1" cap="none">
              <a:solidFill>
                <a:srgbClr val="D9E1FF"/>
              </a:solidFill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Ewaluacja: Obliczenie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MSE,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RMSE i współczynnika R²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NAKAADmQgAALA8AABAgAAAmAAAACAAAAP//////////MAAAABQAAAAAAAAAAAD//wAAAQAAAP//AAABAA=="/>
              </a:ext>
            </a:extLst>
          </p:cNvSpPr>
          <p:nvPr/>
        </p:nvSpPr>
        <p:spPr>
          <a:xfrm>
            <a:off x="793750" y="1757680"/>
            <a:ext cx="10081260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Zalety i ograniczenia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scikit-learn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KkSAABTFgAA1xQAABAgAAAmAAAACAAAAP//////////MAAAABQAAAAAAAAAAAD//wAAAQAAAP//AAABAA=="/>
              </a:ext>
            </a:extLst>
          </p:cNvSpPr>
          <p:nvPr/>
        </p:nvSpPr>
        <p:spPr>
          <a:xfrm>
            <a:off x="793750" y="303339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Zalety</a:t>
            </a:r>
            <a:endParaRPr lang="en-us" sz="220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DwWAABMKwAA3CIAABAAAAAmAAAACAAAAP//////////MAAAABQAAAAAAAAAAAD//wAAAQAAAP//AAABAA=="/>
              </a:ext>
            </a:extLst>
          </p:cNvSpPr>
          <p:nvPr/>
        </p:nvSpPr>
        <p:spPr>
          <a:xfrm>
            <a:off x="793750" y="3614420"/>
            <a:ext cx="6244590" cy="2052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Łatwość użycia – kod produkcyjny w kilku linijkach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Szybka integracja z ekosystemem Python (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pandas,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NumPy)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Bogata dokumentacja i aktywna społeczność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Stabilna i dobrze przetestowana biblioteka</a:t>
            </a:r>
            <a:endParaRPr lang="en-us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KkSAAAxQAAA1xQAABAgAAAmAAAACAAAAP//////////MAAAABQAAAAAAAAAAAD//wAAAQAAAP//AAABAA=="/>
              </a:ext>
            </a:extLst>
          </p:cNvSpPr>
          <p:nvPr/>
        </p:nvSpPr>
        <p:spPr>
          <a:xfrm>
            <a:off x="7599680" y="303339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Ograniczenia</a:t>
            </a:r>
            <a:endParaRPr lang="en-us" sz="220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DwWAAAqVQAAUycAABAAAAAmAAAACAAAAP//////////MAAAABQAAAAAAAAAAAD//wAAAQAAAP//AAABAA=="/>
              </a:ext>
            </a:extLst>
          </p:cNvSpPr>
          <p:nvPr/>
        </p:nvSpPr>
        <p:spPr>
          <a:xfrm>
            <a:off x="7599680" y="3614420"/>
            <a:ext cx="6244590" cy="277812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Brak natywnego wsparcia dla GPU – ograniczona wydajność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Trudności ze skalowaniem do bardzo dużych zbiorów danych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Ograniczona elastyczność w tworzeniu niestandardowych architektur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Char char="•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Nie jest zoptymalizowany pod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deep learning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iYAAEoUAADLTQAAxxcAABAgAAAmAAAACAAAAP//////////MAAAABQAAAAAAAAAAAD//wAAAQAAAP//AAABAA=="/>
              </a:ext>
            </a:extLst>
          </p:cNvSpPr>
          <p:nvPr/>
        </p:nvSpPr>
        <p:spPr>
          <a:xfrm>
            <a:off x="6280150" y="3298190"/>
            <a:ext cx="6365875" cy="567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Kompletny przykład kodu</a:t>
            </a:r>
            <a:endParaRPr lang="en-us" sz="35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oiYAAN8ZAAAeVQAAVh4AABAAAAAmAAAACAAAAP//////////MAAAABQAAAAAAAAAAAD//wAAAQAAAP//AAABAA=="/>
              </a:ext>
            </a:extLst>
          </p:cNvSpPr>
          <p:nvPr/>
        </p:nvSpPr>
        <p:spPr>
          <a:xfrm>
            <a:off x="6280150" y="420560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Fragment kodu Python demonstrujący pełny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pipeline predykcji cen akcji z wykorzystaniem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scikit-learn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AAAAAEAAAAAAAAAAAAAAAAAAAAAAAAAAAAAAAAAAAAAAAAAAAAAAAB/f38AAAAAA8zMzADAwP8Af39/AAAAAAAAAAAAAAAAAAAAAAAAAAAAIQAAABgAAAAUAAAA4gQAAGETAACuDgAAARYAABAAAAAmAAAACAAAAP//////////MAAAABQAAAAAAAAAAAD//wAAAQAAAP//AAABAA=="/>
              </a:ext>
            </a:extLst>
          </p:cNvSpPr>
          <p:nvPr/>
        </p:nvSpPr>
        <p:spPr>
          <a:xfrm>
            <a:off x="793750" y="3150235"/>
            <a:ext cx="1592580" cy="426720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LgFAAAiFAAA1gYAAEAV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327279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ZQcAAMwTAADXDQAAlRUAABAgAAAmAAAACAAAAP//////////MAAAABQAAAAAAAAAAAD//wAAAQAAAP//AAABAA=="/>
              </a:ext>
            </a:extLst>
          </p:cNvSpPr>
          <p:nvPr/>
        </p:nvSpPr>
        <p:spPr>
          <a:xfrm>
            <a:off x="1202055" y="3218180"/>
            <a:ext cx="1047750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ROZDZIAŁ 6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8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I8WAAB2TQAA7BoAABAgAAAmAAAACAAAAP//////////MAAAABQAAAAAAAAAAAD//wAAAQAAAP//AAABAA=="/>
              </a:ext>
            </a:extLst>
          </p:cNvSpPr>
          <p:nvPr/>
        </p:nvSpPr>
        <p:spPr>
          <a:xfrm>
            <a:off x="793750" y="3667125"/>
            <a:ext cx="11798300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Implementacja z użyciem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TensorFlow</a:t>
            </a:r>
            <a:endParaRPr lang="en-us" sz="44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AMdAAAeVQAAPx8AABAgAAAmAAAACAAAAP//////////MAAAABQAAAAAAAAAAAD//wAAAQAAAP//AAABAA=="/>
              </a:ext>
            </a:extLst>
          </p:cNvSpPr>
          <p:nvPr/>
        </p:nvSpPr>
        <p:spPr>
          <a:xfrm>
            <a:off x="793750" y="4716145"/>
            <a:ext cx="13042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Zaawansowane modelowanie z wykorzystaniem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frameworka głębokiego uczenia dla skalowalnych rozwiązań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ScGf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JwGAAAeVQAAVQ8AABAAAAAmAAAACAAAAP//////////MAAAABQAAAAAAAAAAAD//wAAAQAAAP//AAABAA=="/>
              </a:ext>
            </a:extLst>
          </p:cNvSpPr>
          <p:nvPr/>
        </p:nvSpPr>
        <p:spPr>
          <a:xfrm>
            <a:off x="6280150" y="1074420"/>
            <a:ext cx="7556500" cy="14179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Co to jest giełda i ceny akcji?</a:t>
            </a:r>
            <a:endParaRPr lang="en-us" sz="4450" cap="none"/>
          </a:p>
        </p:txBody>
      </p:sp>
      <p:sp>
        <p:nvSpPr>
          <p:cNvPr id="4" name="Shape 1"/>
          <p:cNvSpPr>
            <a:extLst>
              <a:ext uri="smNativeData">
                <pr:smNativeData xmlns:pr="smNativeData" xmlns="smNativeData" val="SMDATA_16_KTGSaRMAAAAlAAAAZQAAAA0AAAAAkAAAAEgAAACQAAAASAAAAAAAAAAAAAAAAAAAAAEAAABQAAAAQGoTJ/c7t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B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oiYAAGwRAAAtPQAAQSAAABAAAAAmAAAACAAAAP//////////MAAAABQAAAAAAAAAAAD//wAAAQAAAP//AAABAA=="/>
              </a:ext>
            </a:extLst>
          </p:cNvSpPr>
          <p:nvPr/>
        </p:nvSpPr>
        <p:spPr>
          <a:xfrm>
            <a:off x="6280150" y="2832100"/>
            <a:ext cx="3664585" cy="2411095"/>
          </a:xfrm>
          <a:prstGeom prst="roundRect">
            <a:avLst>
              <a:gd name="adj" fmla="val 3952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/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ygAAN0SAACEOQAACxUAABAgAAAmAAAACAAAAP//////////MAAAABQAAAAAAAAAAAD//wAAAQAAAP//AAABAA=="/>
              </a:ext>
            </a:extLst>
          </p:cNvSpPr>
          <p:nvPr/>
        </p:nvSpPr>
        <p:spPr>
          <a:xfrm>
            <a:off x="6514465" y="306641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Rynek akcji</a:t>
            </a:r>
            <a:endParaRPr lang="en-us" sz="220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E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ygAAOIVAAC8OwAA0B4AABAAAAAmAAAACAAAAP//////////MAAAABQAAAAAAAAAAAD//wAAAQAAAP//AAABAA=="/>
              </a:ext>
            </a:extLst>
          </p:cNvSpPr>
          <p:nvPr/>
        </p:nvSpPr>
        <p:spPr>
          <a:xfrm>
            <a:off x="6514465" y="3557270"/>
            <a:ext cx="3195955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Giełda to organizowany rynek, na którym kupuje się i sprzedaje udziały w spółkach publicznych</a:t>
            </a:r>
            <a:endParaRPr lang="en-us" cap="none"/>
          </a:p>
        </p:txBody>
      </p:sp>
      <p:sp>
        <p:nvSpPr>
          <p:cNvPr id="7" name="Shape 4"/>
          <p:cNvSpPr>
            <a:extLst>
              <a:ext uri="smNativeData">
                <pr:smNativeData xmlns:pr="smNativeData" xmlns="smNativeData" val="SMDATA_16_KTGSaRMAAAAlAAAAZQAAAA0AAAAAkAAAAEgAAACQAAAASAAAAAAAAAAAAAAAAAAAAAEAAABQAAAAQGoTJ/c7t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QBu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kz4AAGwRAAAeVQAAQSAAABAAAAAmAAAACAAAAP//////////MAAAABQAAAAAAAAAAAD//wAAAQAAAP//AAABAA=="/>
              </a:ext>
            </a:extLst>
          </p:cNvSpPr>
          <p:nvPr/>
        </p:nvSpPr>
        <p:spPr>
          <a:xfrm>
            <a:off x="10172065" y="2832100"/>
            <a:ext cx="3664585" cy="2411095"/>
          </a:xfrm>
          <a:prstGeom prst="roundRect">
            <a:avLst>
              <a:gd name="adj" fmla="val 3952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gCV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EAAAN0SAAB1UQAACxUAABAgAAAmAAAACAAAAP//////////MAAAABQAAAAAAAAAAAD//wAAAQAAAP//AAABAA=="/>
              </a:ext>
            </a:extLst>
          </p:cNvSpPr>
          <p:nvPr/>
        </p:nvSpPr>
        <p:spPr>
          <a:xfrm>
            <a:off x="10406380" y="306641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Wartość rynkowa</a:t>
            </a:r>
            <a:endParaRPr lang="en-us" sz="220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M/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EAAAOIVAACtUwAA0B4AABAAAAAmAAAACAAAAP//////////MAAAABQAAAAAAAAAAAD//wAAAQAAAP//AAABAA=="/>
              </a:ext>
            </a:extLst>
          </p:cNvSpPr>
          <p:nvPr/>
        </p:nvSpPr>
        <p:spPr>
          <a:xfrm>
            <a:off x="10406380" y="3557270"/>
            <a:ext cx="3195955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Cena akcji odzwierciedla aktualną wartość rynkową firmy oraz oczekiwania inwestorów co do jej przyszłości</a:t>
            </a:r>
            <a:endParaRPr lang="en-us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6_KTGSaRMAAAAlAAAAZQAAAA0AAAAAkAAAAEgAAACQAAAASAAAAAAAAAAAAAAAAAAAAAEAAABQAAAA++jUlc/yv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oiYAAKYhAAAeVQAABCwAABAAAAAmAAAACAAAAP//////////MAAAABQAAAAAAAAAAAD//wAAAQAAAP//AAABAA=="/>
              </a:ext>
            </a:extLst>
          </p:cNvSpPr>
          <p:nvPr/>
        </p:nvSpPr>
        <p:spPr>
          <a:xfrm>
            <a:off x="6280150" y="5469890"/>
            <a:ext cx="7556500" cy="1685290"/>
          </a:xfrm>
          <a:prstGeom prst="roundRect">
            <a:avLst>
              <a:gd name="adj" fmla="val 5654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1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QBH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ygAABcjAACEOQAARSUAABAgAAAmAAAACAAAAP//////////MAAAABQAAAAAAAAAAAD//wAAAQAAAP//AAABAA=="/>
              </a:ext>
            </a:extLst>
          </p:cNvSpPr>
          <p:nvPr/>
        </p:nvSpPr>
        <p:spPr>
          <a:xfrm>
            <a:off x="6514465" y="570420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Dynamika zmian</a:t>
            </a:r>
            <a:endParaRPr lang="en-us" sz="2200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EygAABwmAACtUwAAkyoAABAAAAAmAAAACAAAAP//////////MAAAABQAAAAAAAAAAAD//wAAAQAAAP//AAABAA=="/>
              </a:ext>
            </a:extLst>
          </p:cNvSpPr>
          <p:nvPr/>
        </p:nvSpPr>
        <p:spPr>
          <a:xfrm>
            <a:off x="6514465" y="6195060"/>
            <a:ext cx="708787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Przykład: kurs akcji Apple zmienia się co sekundę w reakcji na wydarzenia gospodarcze, wyniki finansowe i nastroje rynkowe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xgQAAOYDAAB6MwAAawwAABAAAAAmAAAACAAAAP//////////MAAAABQAAAAAAAAAAAD//wAAAQAAAP//AAABAA=="/>
              </a:ext>
            </a:extLst>
          </p:cNvSpPr>
          <p:nvPr/>
        </p:nvSpPr>
        <p:spPr>
          <a:xfrm>
            <a:off x="775970" y="633730"/>
            <a:ext cx="7592060" cy="13849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TensorFlow – potężne narzędzie</a:t>
            </a:r>
            <a:endParaRPr lang="en-us" sz="4350" cap="none"/>
          </a:p>
        </p:txBody>
      </p:sp>
      <p:sp>
        <p:nvSpPr>
          <p:cNvPr id="4" name="Shape 1"/>
          <p:cNvSpPr>
            <a:extLst>
              <a:ext uri="smNativeData">
                <pr:smNativeData xmlns:pr="smNativeData" xmlns="smNativeData" val="SMDATA_16_KTGSaRMAAAAlAAAAZQAAAA0AAAAAkAAAAEgAAACQAAAASAAAAAAAAAAAAAAAAAAAAAEAAABQAAAAyjfb3Jies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AAAAAEAAAAAAAAAAAAAAAAAAAAAAAAAAAAAAAAAAAAAAAAAABtNlwB/f38AAAAAA8zMzADAwP8Af39/AAAAAAAAAAAAAAAAAAAAAAAAAAAAIQAAABgAAAAUAAAAxgQAAGsOAAB1GwAAECAAABAAAAAmAAAACAAAAP//////////MAAAABQAAAAAAAAAAAD//wAAAQAAAP//AAABAA=="/>
              </a:ext>
            </a:extLst>
          </p:cNvSpPr>
          <p:nvPr/>
        </p:nvSpPr>
        <p:spPr>
          <a:xfrm>
            <a:off x="775970" y="2343785"/>
            <a:ext cx="3687445" cy="2868295"/>
          </a:xfrm>
          <a:prstGeom prst="roundRect">
            <a:avLst>
              <a:gd name="adj" fmla="val 3246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6_KTGSaRMAAAAlAAAAZQAAAA0AAAAAkAAAAEgAAACQAAAASAAAAAAAAAAAAAAAAAAAAAEAAABQAAAAPL1SliEvcUA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AAAAAEAAAAAAAAAAAAAAAAAAAAAAAAAAAAAAAAAAAAAAAAAAAAAAAB/f38AAAAAA8zMzADAwP8Af39/AAAAAAAAAAAAAAAAAAAAAAAAAAAAIQAAABgAAAAUAAAALwYAANQPAABGCgAA6xMAABAAAAAmAAAACAAAAP//////////MAAAABQAAAAAAAAAAAD//wAAAQAAAP//AAABAA=="/>
              </a:ext>
            </a:extLst>
          </p:cNvSpPr>
          <p:nvPr/>
        </p:nvSpPr>
        <p:spPr>
          <a:xfrm>
            <a:off x="1005205" y="2573020"/>
            <a:ext cx="664845" cy="664845"/>
          </a:xfrm>
          <a:prstGeom prst="roundRect">
            <a:avLst>
              <a:gd name="adj" fmla="val 13747285"/>
            </a:avLst>
          </a:prstGeom>
          <a:solidFill>
            <a:srgbClr val="69A5FD"/>
          </a:solidFill>
          <a:ln>
            <a:noFill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8HAAD0EAAAJgkAAMsS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88085" y="2755900"/>
            <a:ext cx="299085" cy="2990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LwYAAEAVAAA7FwAAYhcAABAgAAAmAAAACAAAAP//////////MAAAABQAAAAAAAAAAAD//wAAAQAAAP//AAABAA=="/>
              </a:ext>
            </a:extLst>
          </p:cNvSpPr>
          <p:nvPr/>
        </p:nvSpPr>
        <p:spPr>
          <a:xfrm>
            <a:off x="1005205" y="3454400"/>
            <a:ext cx="2771140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Akceleracja GPU</a:t>
            </a:r>
            <a:endParaRPr lang="en-us" sz="215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LwYAAC8YAAAMGgAApx4AABAAAAAmAAAACAAAAP//////////MAAAABQAAAAAAAAAAAD//wAAAQAAAP//AAABAA=="/>
              </a:ext>
            </a:extLst>
          </p:cNvSpPr>
          <p:nvPr/>
        </p:nvSpPr>
        <p:spPr>
          <a:xfrm>
            <a:off x="1005205" y="3931285"/>
            <a:ext cx="3228975" cy="10515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Możliwość trenowania modeli z wykorzystaniem mocy obliczeniowej kart graficznych</a:t>
            </a:r>
            <a:endParaRPr lang="en-us" sz="1700" cap="none"/>
          </a:p>
        </p:txBody>
      </p:sp>
      <p:sp>
        <p:nvSpPr>
          <p:cNvPr id="9" name="Shape 5"/>
          <p:cNvSpPr>
            <a:extLst>
              <a:ext uri="smNativeData">
                <pr:smNativeData xmlns:pr="smNativeData" xmlns="smNativeData" val="SMDATA_16_KTGSaRMAAAAlAAAAZQAAAA0AAAAAkAAAAEgAAACQAAAASAAAAAAAAAAAAAAAAAAAAAEAAABQAAAAyjfb3Jies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AAAAAEAAAAAAAAAAAAAAAAAAAAAAAAAAAAAAAAAAAAAAAAAABtNlwB/f38AAAAAA8zMzADAwP8Af39/AAAAAAAAAAAAAAAAAAAAAAAAAAAAIQAAABgAAAAUAAAAyhwAAGsOAAB6MwAAECAAABAAAAAmAAAACAAAAP//////////MAAAABQAAAAAAAAAAAD//wAAAQAAAP//AAABAA=="/>
              </a:ext>
            </a:extLst>
          </p:cNvSpPr>
          <p:nvPr/>
        </p:nvSpPr>
        <p:spPr>
          <a:xfrm>
            <a:off x="4679950" y="2343785"/>
            <a:ext cx="3688080" cy="2868295"/>
          </a:xfrm>
          <a:prstGeom prst="roundRect">
            <a:avLst>
              <a:gd name="adj" fmla="val 3246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Shape 6"/>
          <p:cNvSpPr>
            <a:extLst>
              <a:ext uri="smNativeData">
                <pr:smNativeData xmlns:pr="smNativeData" xmlns="smNativeData" val="SMDATA_16_KTGSaRMAAAAlAAAAZQAAAA0AAAAAkAAAAEgAAACQAAAASAAAAAAAAAAAAAAAAAAAAAEAAABQAAAAPL1SliEvcUA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AAAAAEAAAAAAAAAAAAAAAAAAAAAAAAAAAAAAAAAAAAAAAAAAAAAAAB/f38AAAAAA8zMzADAwP8Af39/AAAAAAAAAAAAAAAAAAAAAAAAAAAAIQAAABgAAAAUAAAANB4AANQPAABLIgAA6xMAABAAAAAmAAAACAAAAP//////////MAAAABQAAAAAAAAAAAD//wAAAQAAAP//AAABAA=="/>
              </a:ext>
            </a:extLst>
          </p:cNvSpPr>
          <p:nvPr/>
        </p:nvSpPr>
        <p:spPr>
          <a:xfrm>
            <a:off x="4909820" y="2573020"/>
            <a:ext cx="664845" cy="664845"/>
          </a:xfrm>
          <a:prstGeom prst="roundRect">
            <a:avLst>
              <a:gd name="adj" fmla="val 13747285"/>
            </a:avLst>
          </a:prstGeom>
          <a:solidFill>
            <a:srgbClr val="69A5FD"/>
          </a:solidFill>
          <a:ln>
            <a:noFill/>
          </a:ln>
          <a:effectLst/>
        </p:spPr>
      </p:sp>
      <p:pic>
        <p:nvPicPr>
          <p:cNvPr id="11" name="Image 2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FQfAAD0EAAAKyEAAMsS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92700" y="2755900"/>
            <a:ext cx="299085" cy="2990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 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NB4AAEAVAABALwAAYhcAABAgAAAmAAAACAAAAP//////////MAAAABQAAAAAAAAAAAD//wAAAQAAAP//AAABAA=="/>
              </a:ext>
            </a:extLst>
          </p:cNvSpPr>
          <p:nvPr/>
        </p:nvSpPr>
        <p:spPr>
          <a:xfrm>
            <a:off x="4909820" y="3454400"/>
            <a:ext cx="2771140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Elastyczność</a:t>
            </a:r>
            <a:endParaRPr lang="en-us" sz="2150" cap="none"/>
          </a:p>
        </p:txBody>
      </p:sp>
      <p:sp>
        <p:nvSpPr>
          <p:cNvPr id="13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NB4AAC8YAAARMgAAfxwAABAAAAAmAAAACAAAAP//////////MAAAABQAAAAAAAAAAAD//wAAAQAAAP//AAABAA=="/>
              </a:ext>
            </a:extLst>
          </p:cNvSpPr>
          <p:nvPr/>
        </p:nvSpPr>
        <p:spPr>
          <a:xfrm>
            <a:off x="4909820" y="3931285"/>
            <a:ext cx="3228975" cy="70104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Pełna kontrola nad architekturą modelu i procesem uczenia</a:t>
            </a:r>
            <a:endParaRPr lang="en-us" sz="1700" cap="none"/>
          </a:p>
        </p:txBody>
      </p:sp>
      <p:sp>
        <p:nvSpPr>
          <p:cNvPr id="14" name="Shape 9"/>
          <p:cNvSpPr>
            <a:extLst>
              <a:ext uri="smNativeData">
                <pr:smNativeData xmlns:pr="smNativeData" xmlns="smNativeData" val="SMDATA_16_KTGSaRMAAAAlAAAAZQAAAA0AAAAAkAAAAEgAAACQAAAASAAAAAAAAAAAAAAAAAAAAAEAAABQAAAAkIMSZtr+tT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B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AAAAAEAAAAAAAAAAAAAAAAAAAAAAAAAAAAAAAAAAAAAAAAAABtNlwB/f38AAAAAA8zMzADAwP8Af39/AAAAAAAAAAAAAAAAAAAAAAAAAAAAIQAAABgAAAAUAAAAxgQAAGUhAAB6MwAAuy4AABAAAAAmAAAACAAAAP//////////MAAAABQAAAAAAAAAAAD//wAAAQAAAP//AAABAA=="/>
              </a:ext>
            </a:extLst>
          </p:cNvSpPr>
          <p:nvPr/>
        </p:nvSpPr>
        <p:spPr>
          <a:xfrm>
            <a:off x="775970" y="5428615"/>
            <a:ext cx="7592060" cy="2167890"/>
          </a:xfrm>
          <a:prstGeom prst="roundRect">
            <a:avLst>
              <a:gd name="adj" fmla="val 4296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5" name="Shape 10"/>
          <p:cNvSpPr>
            <a:extLst>
              <a:ext uri="smNativeData">
                <pr:smNativeData xmlns:pr="smNativeData" xmlns="smNativeData" val="SMDATA_16_KTGSaRMAAAAlAAAAZQAAAA0AAAAAkAAAAEgAAACQAAAASAAAAAAAAAAAAAAAAAAAAAEAAABQAAAAPL1SliEvcUA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AAAAAEAAAAAAAAAAAAAAAAAAAAAAAAAAAAAAAAAAAAAAAAAAAAAAAB/f38AAAAAA8zMzADAwP8Af39/AAAAAAAAAAAAAAAAAAAAAAAAAAAAIQAAABgAAAAUAAAALwYAAM8iAABGCgAA5iYAABAAAAAmAAAACAAAAP//////////MAAAABQAAAAAAAAAAAD//wAAAQAAAP//AAABAA=="/>
              </a:ext>
            </a:extLst>
          </p:cNvSpPr>
          <p:nvPr/>
        </p:nvSpPr>
        <p:spPr>
          <a:xfrm>
            <a:off x="1005205" y="5658485"/>
            <a:ext cx="664845" cy="664845"/>
          </a:xfrm>
          <a:prstGeom prst="roundRect">
            <a:avLst>
              <a:gd name="adj" fmla="val 13747285"/>
            </a:avLst>
          </a:prstGeom>
          <a:solidFill>
            <a:srgbClr val="69A5FD"/>
          </a:solidFill>
          <a:ln>
            <a:noFill/>
          </a:ln>
          <a:effectLst/>
        </p:spPr>
      </p:sp>
      <p:pic>
        <p:nvPicPr>
          <p:cNvPr id="16" name="Image 3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8HAADvIwAAJgkAAMYl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88085" y="5841365"/>
            <a:ext cx="299085" cy="29908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 1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LwYAADsoAAA7FwAAXSoAABAgAAAmAAAACAAAAP//////////MAAAABQAAAAAAAAAAAD//wAAAQAAAP//AAABAA=="/>
              </a:ext>
            </a:extLst>
          </p:cNvSpPr>
          <p:nvPr/>
        </p:nvSpPr>
        <p:spPr>
          <a:xfrm>
            <a:off x="1005205" y="6539865"/>
            <a:ext cx="2771140" cy="3467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Skalowalność</a:t>
            </a:r>
            <a:endParaRPr lang="en-us" sz="2150" cap="none"/>
          </a:p>
        </p:txBody>
      </p:sp>
      <p:sp>
        <p:nvSpPr>
          <p:cNvPr id="18" name="Text 1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LwYAACkrAAARMgAAUS0AABAgAAAmAAAACAAAAP//////////MAAAABQAAAAAAAAAAAD//wAAAQAAAP//AAABAA=="/>
              </a:ext>
            </a:extLst>
          </p:cNvSpPr>
          <p:nvPr/>
        </p:nvSpPr>
        <p:spPr>
          <a:xfrm>
            <a:off x="1005205" y="7016115"/>
            <a:ext cx="7133590" cy="3505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Obsługa masywnych zbiorów danych i rozproszonych obliczeń</a:t>
            </a:r>
            <a:endParaRPr lang="en-us" sz="17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THa7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CkIAAAtTgAAhQwAABAgAAAmAAAACAAAAP//////////MAAAABQAAAAAAAAAAAD//wAAAQAAAP//AAABAA=="/>
              </a:ext>
            </a:extLst>
          </p:cNvSpPr>
          <p:nvPr/>
        </p:nvSpPr>
        <p:spPr>
          <a:xfrm>
            <a:off x="793750" y="1326515"/>
            <a:ext cx="1191450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Budowa modelu regresji w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TensorFlow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GwbAABMKwAAqB0AABAgAAAmAAAACAAAAP//////////MAAAABQAAAAAAAAAAAD//wAAAQAAAP//AAABAA=="/>
              </a:ext>
            </a:extLst>
          </p:cNvSpPr>
          <p:nvPr/>
        </p:nvSpPr>
        <p:spPr>
          <a:xfrm>
            <a:off x="793750" y="4457700"/>
            <a:ext cx="624459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endParaRPr lang="en-us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8bN5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C4AAAIQAABYRQAAMBIAABAgAAAmAAAACAAAAP//////////MAAAABQAAAAAAAAAAAD//wAAAQAAAP//AAABAA=="/>
              </a:ext>
            </a:extLst>
          </p:cNvSpPr>
          <p:nvPr/>
        </p:nvSpPr>
        <p:spPr>
          <a:xfrm>
            <a:off x="7599680" y="2602230"/>
            <a:ext cx="367284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Kluczowe komponenty:</a:t>
            </a:r>
            <a:endParaRPr lang="en-us" sz="2200" cap="none"/>
          </a:p>
        </p:txBody>
      </p:sp>
      <p:sp>
        <p:nvSpPr>
          <p:cNvPr id="5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+esX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C4AAJUTAAAqVQAADBgAABAAAAAmAAAACAAAAP//////////MAAAABQAAAAAAAAAAAD//wAAAQAAAP//AAABAA=="/>
              </a:ext>
            </a:extLst>
          </p:cNvSpPr>
          <p:nvPr/>
        </p:nvSpPr>
        <p:spPr>
          <a:xfrm>
            <a:off x="7599680" y="3183255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Definicja zmiennych: Tworzenie tensora wag i biasu jako zmiennych treningowych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So6Co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C4AAE4ZAAAqVQAAxR0AABAAAAAmAAAACAAAAP//////////MAAAABQAAAAAAAAAAAD//wAAAQAAAP//AAABAA=="/>
              </a:ext>
            </a:extLst>
          </p:cNvSpPr>
          <p:nvPr/>
        </p:nvSpPr>
        <p:spPr>
          <a:xfrm>
            <a:off x="7599680" y="4113530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Funkcja kosztu: Najczęściej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Mean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Squared Error (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MSE) dla zadań regresji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7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o4ap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C4AAAYfAAAqVQAAfSMAABAAAAAmAAAACAAAAP//////////MAAAABQAAAAAAAAAAAD//wAAAQAAAP//AAABAA=="/>
              </a:ext>
            </a:extLst>
          </p:cNvSpPr>
          <p:nvPr/>
        </p:nvSpPr>
        <p:spPr>
          <a:xfrm>
            <a:off x="7599680" y="5043170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Optymalizacja: Gradient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Descent lub warianty (Adam, </a:t>
            </a: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RMSprop) do minimalizacji funkcji straty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wC4AAL8kAAAqVQAANikAABAAAAAmAAAACAAAAP//////////MAAAABQAAAAAAAAAAAD//wAAAQAAAP//AAABAA=="/>
              </a:ext>
            </a:extLst>
          </p:cNvSpPr>
          <p:nvPr/>
        </p:nvSpPr>
        <p:spPr>
          <a:xfrm>
            <a:off x="7599680" y="5973445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Trening: Iteracyjne aktualizowanie parametrów przez wiele epok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GSOi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LUEAAAxNwAAEQkAABAgAAAmAAAACAAAAP//////////MAAAABQAAAAAAAAAAAD//wAAAQAAAP//AAABAA=="/>
              </a:ext>
            </a:extLst>
          </p:cNvSpPr>
          <p:nvPr/>
        </p:nvSpPr>
        <p:spPr>
          <a:xfrm>
            <a:off x="793750" y="765175"/>
            <a:ext cx="817816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Przykład kodu </a:t>
            </a: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TensorFlow</a:t>
            </a:r>
            <a:endParaRPr lang="en-us" sz="4450" cap="none"/>
          </a:p>
        </p:txBody>
      </p:sp>
      <p:sp>
        <p:nvSpPr>
          <p:cNvPr id="3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OdIz4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I4MAACZGAAAvA4AABAgAAAmAAAACAAAAP//////////MAAAABQAAAAAAAAAAAD//wAAAQAAAP//AAABAA=="/>
              </a:ext>
            </a:extLst>
          </p:cNvSpPr>
          <p:nvPr/>
        </p:nvSpPr>
        <p:spPr>
          <a:xfrm>
            <a:off x="793750" y="2040890"/>
            <a:ext cx="320484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Architektura modelu</a:t>
            </a:r>
            <a:endParaRPr lang="en-us" sz="2200" cap="none"/>
          </a:p>
        </p:txBody>
      </p:sp>
      <p:sp>
        <p:nvSpPr>
          <p:cNvPr id="4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JZ9y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CEQAABMKwAAmBQAABAAAAAmAAAACAAAAP//////////MAAAABQAAAAAAAAAAAD//wAAAQAAAP//AAABAA=="/>
              </a:ext>
            </a:extLst>
          </p:cNvSpPr>
          <p:nvPr/>
        </p:nvSpPr>
        <p:spPr>
          <a:xfrm>
            <a:off x="793750" y="2621915"/>
            <a:ext cx="624459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Prosty model sekwencyjny z jedną warstwą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Dense reprezentującą regresję liniową:</a:t>
            </a:r>
            <a:endParaRPr lang="en-us" cap="none"/>
          </a:p>
        </p:txBody>
      </p:sp>
      <p:sp>
        <p:nvSpPr>
          <p:cNvPr id="5" name="Shape 3"/>
          <p:cNvSpPr>
            <a:extLst>
              <a:ext uri="smNativeData">
                <pr:smNativeData xmlns:pr="smNativeData" xmlns="smNativeData" val="SMDATA_16_KTGSaRMAAAAlAAAAZQAAAA0AAAAAkAAAAEgAAACQAAAASAAAAAAAAAAAAAAAAAAAAAEAAABQAAAAIF7XL9gNqz8AAAAAAADwvwAAAAAAAOA/AAAAAAAA4D8AAAAAAADgPwAAAAAAAOA/AAAAAAAA4D8AAAAAAADgPwAAAAAAAOA/AAAAAAAA4D8CAAAAjAAAAAEAAAAAAAAAIx9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Fku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x9rAP///wEAAAAAAAAAAAAAAAAAAAAAAAAAAAAAAAAAAAAAAAAAAAAAAAB/f38A5+bmA8zMzADAwP8Af39/AAAAAAAAAAAAAAAAAAAAAAAAAAAAIQAAABgAAAAUAAAA4gQAACoWAABMKwAAWSwAABAAAAAmAAAACAAAAP//////////MAAAABQAAAAAAAAAAAD//wAAAQAAAP//AAABAA=="/>
              </a:ext>
            </a:extLst>
          </p:cNvSpPr>
          <p:nvPr/>
        </p:nvSpPr>
        <p:spPr>
          <a:xfrm>
            <a:off x="793750" y="3602990"/>
            <a:ext cx="6244590" cy="3606165"/>
          </a:xfrm>
          <a:prstGeom prst="roundRect">
            <a:avLst>
              <a:gd name="adj" fmla="val 2642"/>
            </a:avLst>
          </a:prstGeom>
          <a:solidFill>
            <a:srgbClr val="231F6B"/>
          </a:solidFill>
          <a:ln>
            <a:noFill/>
          </a:ln>
          <a:effectLst/>
        </p:spPr>
      </p:sp>
      <p:sp>
        <p:nvSpPr>
          <p:cNvPr id="6" name="Shape 4"/>
          <p:cNvSpPr>
            <a:extLst>
              <a:ext uri="smNativeData">
                <pr:smNativeData xmlns:pr="smNativeData" xmlns="smNativeData" val="SMDATA_16_KTGSaRMAAAAlAAAAZQAAAA0AAAAAkAAAAEgAAACQAAAASAAAAAAAAAAAAAAAAAAAAAEAAABQAAAAvqQxWkdVkz8AAAAAAADwvwAAAAAAAOA/AAAAAAAA4D8AAAAAAADgPwAAAAAAAOA/AAAAAAAA4D8AAAAAAADgPwAAAAAAAOA/AAAAAAAA4D8CAAAAjAAAAAEAAAAAAAAAIx9r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Ix9rAP///wEAAAAAAAAAAAAAAAAAAAAAAAAAAAAAAAAAAAAAAAAAAAAAAAB/f38A5+bmA8zMzADAwP8Af39/AAAAAAAAAAAAAAAAAAAAAAAAAAAAIQAAABgAAAAUAAAA0AQAACoWAABeKwAAWSwAABAAAAAmAAAACAAAAP//////////MAAAABQAAAAAAAAAAAD//wAAAQAAAP//AAABAA=="/>
              </a:ext>
            </a:extLst>
          </p:cNvSpPr>
          <p:nvPr/>
        </p:nvSpPr>
        <p:spPr>
          <a:xfrm>
            <a:off x="782320" y="3602990"/>
            <a:ext cx="6267450" cy="3606165"/>
          </a:xfrm>
          <a:prstGeom prst="roundRect">
            <a:avLst>
              <a:gd name="adj" fmla="val 944"/>
            </a:avLst>
          </a:prstGeom>
          <a:solidFill>
            <a:srgbClr val="231F6B"/>
          </a:solidFill>
          <a:ln>
            <a:noFill/>
          </a:ln>
          <a:effectLst/>
        </p:spPr>
      </p:sp>
      <p:sp>
        <p:nvSpPr>
          <p:cNvPr id="7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5moW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NQYAADYXAAD5KQAATSsAABAAAAAmAAAACAAAAP//////////MAAAABQAAAAAAAAAAAD//wAAAQAAAP//AAABAA=="/>
              </a:ext>
            </a:extLst>
          </p:cNvSpPr>
          <p:nvPr/>
        </p:nvSpPr>
        <p:spPr>
          <a:xfrm>
            <a:off x="1009015" y="3773170"/>
            <a:ext cx="5814060" cy="326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model =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tf.keras.Sequential([</a:t>
            </a:r>
            <a:endParaRPr lang="en-us" cap="none"/>
          </a:p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tf.keras.layers.Dense(1, input_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shape=[n_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features])</a:t>
            </a:r>
            <a:endParaRPr lang="en-us" cap="none"/>
          </a:p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])</a:t>
            </a:r>
            <a:endParaRPr lang="en-us" cap="none"/>
          </a:p>
          <a:p>
            <a:pPr marL="0" indent="0" algn="l">
              <a:lnSpc>
                <a:spcPts val="2850"/>
              </a:lnSpc>
              <a:buNone/>
            </a:pPr>
            <a:endParaRPr lang="en-us" cap="none"/>
          </a:p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model.compile(</a:t>
            </a:r>
            <a:endParaRPr lang="en-us" cap="none"/>
          </a:p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optimizer='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adam',</a:t>
            </a:r>
            <a:endParaRPr lang="en-us" cap="none"/>
          </a:p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 loss='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mse',</a:t>
            </a:r>
            <a:endParaRPr lang="en-us" cap="none"/>
          </a:p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 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metrics=['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mae']</a:t>
            </a:r>
            <a:endParaRPr lang="en-us" cap="none"/>
          </a:p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)</a:t>
            </a:r>
            <a:endParaRPr lang="en-us" cap="none"/>
          </a:p>
        </p:txBody>
      </p:sp>
      <p:sp>
        <p:nvSpPr>
          <p:cNvPr id="8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pDH2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I4MAAAxQAAAvA4AABAgAAAmAAAACAAAAP//////////MAAAABQAAAAAAAAAAAD//wAAAQAAAP//AAABAA=="/>
              </a:ext>
            </a:extLst>
          </p:cNvSpPr>
          <p:nvPr/>
        </p:nvSpPr>
        <p:spPr>
          <a:xfrm>
            <a:off x="7599680" y="204089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Proces treningu</a:t>
            </a:r>
            <a:endParaRPr lang="en-us" sz="2200" cap="none"/>
          </a:p>
        </p:txBody>
      </p:sp>
      <p:sp>
        <p:nvSpPr>
          <p:cNvPr id="9" name="Text 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D6Tx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C4AACEQAAAqVQAAkhoAABAAAAAmAAAACAAAAP//////////MAAAABQAAAAAAAAAAAD//wAAAQAAAP//AAABAA=="/>
              </a:ext>
            </a:extLst>
          </p:cNvSpPr>
          <p:nvPr/>
        </p:nvSpPr>
        <p:spPr>
          <a:xfrm>
            <a:off x="7599680" y="2621915"/>
            <a:ext cx="6244590" cy="16973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850"/>
              </a:lnSpc>
              <a:buSzTx/>
              <a:buFont typeface="Calibri Light" pitchFamily="2" charset="0"/>
              <a:buAutoNum type="arabicPlain" startAt="1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Wczytanie danych giełdowych jako tensory</a:t>
            </a:r>
            <a:endParaRPr lang="en-us" cap="none"/>
          </a:p>
          <a:p>
            <a:pPr marL="342900" indent="-342900" algn="l">
              <a:lnSpc>
                <a:spcPts val="2850"/>
              </a:lnSpc>
              <a:buSzTx/>
              <a:buFont typeface="Calibri Light" pitchFamily="2" charset="0"/>
              <a:buAutoNum type="arabicPlain" startAt="2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Podział na zbiory treningowy i testowy</a:t>
            </a:r>
            <a:endParaRPr lang="en-us" cap="none"/>
          </a:p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Trening modelu: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model.fit(X_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train, y_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train, </a:t>
            </a:r>
            <a:r>
              <a:rPr lang="en-us" cap="none">
                <a:solidFill>
                  <a:srgbClr val="D9E1FF"/>
                </a:solidFill>
                <a:latin typeface="Consolas" pitchFamily="3" charset="0"/>
                <a:ea typeface="Consolas" pitchFamily="3" charset="0"/>
                <a:cs typeface="Consolas" pitchFamily="3" charset="0"/>
              </a:rPr>
              <a:t>epochs=100)</a:t>
            </a:r>
            <a:endParaRPr lang="en-us" cap="none">
              <a:solidFill>
                <a:srgbClr val="D9E1FF"/>
              </a:solidFill>
            </a:endParaRPr>
          </a:p>
          <a:p>
            <a:pPr marL="342900" indent="-342900" algn="l">
              <a:lnSpc>
                <a:spcPts val="2850"/>
              </a:lnSpc>
              <a:buSzTx/>
              <a:buFont typeface="Calibri Light" pitchFamily="2" charset="0"/>
              <a:buAutoNum type="arabicPlain" startAt="4"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Ewaluacja i predykcja na danych testowych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L1pd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bQQAAAcFAADTMwAA7QwAABAAAAAmAAAACAAAAP//////////MAAAABQAAAAAAAAAAAD//wAAAQAAAP//AAABAA=="/>
              </a:ext>
            </a:extLst>
          </p:cNvSpPr>
          <p:nvPr/>
        </p:nvSpPr>
        <p:spPr>
          <a:xfrm>
            <a:off x="719455" y="817245"/>
            <a:ext cx="7705090" cy="128397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Zalety </a:t>
            </a:r>
            <a:r>
              <a:rPr lang="en-us" sz="40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TensorFlow w prognozowaniu</a:t>
            </a:r>
            <a:endParaRPr lang="en-us" sz="4000" cap="none"/>
          </a:p>
        </p:txBody>
      </p:sp>
      <p:sp>
        <p:nvSpPr>
          <p:cNvPr id="4" name="Shape 1"/>
          <p:cNvSpPr>
            <a:extLst>
              <a:ext uri="smNativeData">
                <pr:smNativeData xmlns:pr="smNativeData" xmlns="smNativeData" val="SMDATA_16_KTGSaRMAAAAlAAAAZQAAAA0AAAAAkAAAAEgAAACQAAAASAAAAAAAAAAAAAAAAAAAAAEAAABQAAAAF2U2yCQjtz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NrZ42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bQQAAIoQAACNGwAAeh8AABAAAAAmAAAACAAAAP//////////MAAAABQAAAAAAAAAAAD//wAAAQAAAP//AAABAA=="/>
              </a:ext>
            </a:extLst>
          </p:cNvSpPr>
          <p:nvPr/>
        </p:nvSpPr>
        <p:spPr>
          <a:xfrm>
            <a:off x="719455" y="2688590"/>
            <a:ext cx="3759200" cy="2428240"/>
          </a:xfrm>
          <a:prstGeom prst="roundRect">
            <a:avLst>
              <a:gd name="adj" fmla="val 4519"/>
            </a:avLst>
          </a:prstGeom>
          <a:solidFill>
            <a:srgbClr val="16125E"/>
          </a:solidFill>
          <a:ln>
            <a:noFill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6_KTGSaRMAAAAlAAAAZQAAAA0AAAAAkAAAAEgAAACQAAAASAAAAAAAAAAAAAAAAAAAAAEAAABQAAAAvvbMkgA1/j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PcQVU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bQQAAGYQAACNGwAA9hAAABAAAAAmAAAACAAAAP//////////MAAAABQAAAAAAAAAAAD//wAAAQAAAP//AAABAA=="/>
              </a:ext>
            </a:extLst>
          </p:cNvSpPr>
          <p:nvPr/>
        </p:nvSpPr>
        <p:spPr>
          <a:xfrm>
            <a:off x="719455" y="2665730"/>
            <a:ext cx="3759200" cy="91440"/>
          </a:xfrm>
          <a:prstGeom prst="roundRect">
            <a:avLst>
              <a:gd name="adj" fmla="val 94397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6" name="Shape 3"/>
          <p:cNvSpPr>
            <a:extLst>
              <a:ext uri="smNativeData">
                <pr:smNativeData xmlns:pr="smNativeData" xmlns="smNativeData" val="SMDATA_16_KTGSaRMAAAAlAAAAZQAAAA0AAAAAkAAAAEgAAACQAAAASAAAAAAAAAAAAAAAAAAAAAEAAABQAAAA0NVW7C+7B0A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CHRjc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GA4AAKUOAADiEQAAcBIAABAAAAAmAAAACAAAAP//////////MAAAABQAAAAAAAAAAAD//wAAAQAAAP//AAABAA=="/>
              </a:ext>
            </a:extLst>
          </p:cNvSpPr>
          <p:nvPr/>
        </p:nvSpPr>
        <p:spPr>
          <a:xfrm>
            <a:off x="2291080" y="2380615"/>
            <a:ext cx="615950" cy="616585"/>
          </a:xfrm>
          <a:prstGeom prst="roundRect">
            <a:avLst>
              <a:gd name="adj" fmla="val 148320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7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w8AAJgPAAC/EAAAfREAABAgAAAmAAAACAAAAP//////////MAAAABQAAAAAAAAAAAD//wAAAQAAAP//AAABAA=="/>
              </a:ext>
            </a:extLst>
          </p:cNvSpPr>
          <p:nvPr/>
        </p:nvSpPr>
        <p:spPr>
          <a:xfrm>
            <a:off x="2475865" y="2534920"/>
            <a:ext cx="246380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900" b="1" cap="none">
                <a:solidFill>
                  <a:srgbClr val="000000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1</a:t>
            </a:r>
            <a:endParaRPr lang="en-us" sz="1900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ihAHg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AUAALMTAAB0FwAArRUAABAgAAAmAAAACAAAAP//////////MAAAABQAAAAAAAAAAAD//wAAAQAAAP//AAABAA=="/>
              </a:ext>
            </a:extLst>
          </p:cNvSpPr>
          <p:nvPr/>
        </p:nvSpPr>
        <p:spPr>
          <a:xfrm>
            <a:off x="947420" y="3202305"/>
            <a:ext cx="2865120" cy="321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Rozbudowa modelu</a:t>
            </a:r>
            <a:endParaRPr lang="en-us" sz="2000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tLaxw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AUAAF0WAAAmGgAAEh4AABAAAAAmAAAACAAAAP//////////MAAAABQAAAAAAAAAAAD//wAAAQAAAP//AAABAA=="/>
              </a:ext>
            </a:extLst>
          </p:cNvSpPr>
          <p:nvPr/>
        </p:nvSpPr>
        <p:spPr>
          <a:xfrm>
            <a:off x="947420" y="3635375"/>
            <a:ext cx="3303270" cy="12528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Łatwe przejście od regresji liniowej do nieliniowych sieci neuronowych i modeli 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LSTM dla szeregów czasowych</a:t>
            </a:r>
            <a:endParaRPr lang="en-us" sz="1600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6_KTGSaRMAAAAlAAAAZQAAAA0AAAAAkAAAAEgAAACQAAAASAAAAAAAAAAAAAAAAAAAAAEAAABQAAAAF2U2yCQjtz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IKqgM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shwAAIoQAADTMwAAeh8AABAAAAAmAAAACAAAAP//////////MAAAABQAAAAAAAAAAAD//wAAAQAAAP//AAABAA=="/>
              </a:ext>
            </a:extLst>
          </p:cNvSpPr>
          <p:nvPr/>
        </p:nvSpPr>
        <p:spPr>
          <a:xfrm>
            <a:off x="4664710" y="2688590"/>
            <a:ext cx="3759835" cy="2428240"/>
          </a:xfrm>
          <a:prstGeom prst="roundRect">
            <a:avLst>
              <a:gd name="adj" fmla="val 4519"/>
            </a:avLst>
          </a:prstGeom>
          <a:solidFill>
            <a:srgbClr val="16125E"/>
          </a:solidFill>
          <a:ln>
            <a:noFill/>
          </a:ln>
          <a:effectLst/>
        </p:spPr>
      </p:sp>
      <p:sp>
        <p:nvSpPr>
          <p:cNvPr id="11" name="Shape 8"/>
          <p:cNvSpPr>
            <a:extLst>
              <a:ext uri="smNativeData">
                <pr:smNativeData xmlns:pr="smNativeData" xmlns="smNativeData" val="SMDATA_16_KTGSaRMAAAAlAAAAZQAAAA0AAAAAkAAAAEgAAACQAAAASAAAAAAAAAAAAAAAAAAAAAEAAABQAAAAvvbMkgA1/j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shwAAGYQAADTMwAA9hAAABAAAAAmAAAACAAAAP//////////MAAAABQAAAAAAAAAAAD//wAAAQAAAP//AAABAA=="/>
              </a:ext>
            </a:extLst>
          </p:cNvSpPr>
          <p:nvPr/>
        </p:nvSpPr>
        <p:spPr>
          <a:xfrm>
            <a:off x="4664710" y="2665730"/>
            <a:ext cx="3759835" cy="91440"/>
          </a:xfrm>
          <a:prstGeom prst="roundRect">
            <a:avLst>
              <a:gd name="adj" fmla="val 94397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2" name="Shape 9"/>
          <p:cNvSpPr>
            <a:extLst>
              <a:ext uri="smNativeData">
                <pr:smNativeData xmlns:pr="smNativeData" xmlns="smNativeData" val="SMDATA_16_KTGSaRMAAAAlAAAAZQAAAA0AAAAAkAAAAEgAAACQAAAASAAAAAAAAAAAAAAAAAAAAAEAAABQAAAA0NVW7C+7B0A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ckO9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XSYAAKUOAAAoKgAAcBIAABAAAAAmAAAACAAAAP//////////MAAAABQAAAAAAAAAAAD//wAAAQAAAP//AAABAA=="/>
              </a:ext>
            </a:extLst>
          </p:cNvSpPr>
          <p:nvPr/>
        </p:nvSpPr>
        <p:spPr>
          <a:xfrm>
            <a:off x="6236335" y="2380615"/>
            <a:ext cx="616585" cy="616585"/>
          </a:xfrm>
          <a:prstGeom prst="roundRect">
            <a:avLst>
              <a:gd name="adj" fmla="val 148320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3" name="Text 1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m3a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ScAAJgPAAAFKQAAfREAABAgAAAmAAAACAAAAP//////////MAAAABQAAAAAAAAAAAD//wAAAQAAAP//AAABAA=="/>
              </a:ext>
            </a:extLst>
          </p:cNvSpPr>
          <p:nvPr/>
        </p:nvSpPr>
        <p:spPr>
          <a:xfrm>
            <a:off x="6421755" y="2534920"/>
            <a:ext cx="246380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900" b="1" cap="none">
                <a:solidFill>
                  <a:srgbClr val="000000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2</a:t>
            </a:r>
            <a:endParaRPr lang="en-us" sz="1900" cap="none"/>
          </a:p>
        </p:txBody>
      </p:sp>
      <p:sp>
        <p:nvSpPr>
          <p:cNvPr id="14" name="Text 1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UeD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h4AALMTAADoLQAArRUAABAgAAAmAAAACAAAAP//////////MAAAABQAAAAAAAAAAAD//wAAAQAAAP//AAABAA=="/>
              </a:ext>
            </a:extLst>
          </p:cNvSpPr>
          <p:nvPr/>
        </p:nvSpPr>
        <p:spPr>
          <a:xfrm>
            <a:off x="4893310" y="3202305"/>
            <a:ext cx="2569210" cy="321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Integracja AI</a:t>
            </a:r>
            <a:endParaRPr lang="en-us" sz="200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gAcw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Gh4AAF0WAABsMgAAEh4AABAAAAAmAAAACAAAAP//////////MAAAABQAAAAAAAAAAAD//wAAAQAAAP//AAABAA=="/>
              </a:ext>
            </a:extLst>
          </p:cNvSpPr>
          <p:nvPr/>
        </p:nvSpPr>
        <p:spPr>
          <a:xfrm>
            <a:off x="4893310" y="3635375"/>
            <a:ext cx="3303270" cy="12528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Bezproblemowa współpraca z innymi narzędziami ekosystemu 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TensorFlow (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TensorBoard, 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TF 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Serving, 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TF Lite)</a:t>
            </a:r>
            <a:endParaRPr lang="en-us" sz="1600" cap="none"/>
          </a:p>
        </p:txBody>
      </p:sp>
      <p:sp>
        <p:nvSpPr>
          <p:cNvPr id="16" name="Shape 13"/>
          <p:cNvSpPr>
            <a:extLst>
              <a:ext uri="smNativeData">
                <pr:smNativeData xmlns:pr="smNativeData" xmlns="smNativeData" val="SMDATA_16_KTGSaRMAAAAlAAAAZQAAAA0AAAAAkAAAAEgAAACQAAAASAAAAAAAAAAAAAAAAAAAAAEAAABQAAAAHaz/c5gvvz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Me0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P///wEAAAAAAAAAAAAAAAAAAAAAAAAAAAAAAAAAAAAAAAAAAAAAAAB/f38A5+bmA8zMzADAwP8Af39/AAAAAAAAAAAAAAAAAAAAAAAAAAAAIQAAABgAAAAUAAAAbQQAAIQiAADTMwAAmS0AABAAAAAmAAAACAAAAP//////////MAAAABQAAAAAAAAAAAD//wAAAQAAAP//AAABAA=="/>
              </a:ext>
            </a:extLst>
          </p:cNvSpPr>
          <p:nvPr/>
        </p:nvSpPr>
        <p:spPr>
          <a:xfrm>
            <a:off x="719455" y="5610860"/>
            <a:ext cx="7705090" cy="1801495"/>
          </a:xfrm>
          <a:prstGeom prst="roundRect">
            <a:avLst>
              <a:gd name="adj" fmla="val 6091"/>
            </a:avLst>
          </a:prstGeom>
          <a:solidFill>
            <a:srgbClr val="16125E"/>
          </a:solidFill>
          <a:ln>
            <a:noFill/>
          </a:ln>
          <a:effectLst/>
        </p:spPr>
      </p:sp>
      <p:sp>
        <p:nvSpPr>
          <p:cNvPr id="17" name="Shape 14"/>
          <p:cNvSpPr>
            <a:extLst>
              <a:ext uri="smNativeData">
                <pr:smNativeData xmlns:pr="smNativeData" xmlns="smNativeData" val="SMDATA_16_KTGSaRMAAAAlAAAAZQAAAA0AAAAAkAAAAEgAAACQAAAASAAAAAAAAAAAAAAAAAAAAAEAAABQAAAAvvbMkgA1/j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YAF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bQQAAGAiAADTMwAA8CIAABAAAAAmAAAACAAAAP//////////MAAAABQAAAAAAAAAAAD//wAAAQAAAP//AAABAA=="/>
              </a:ext>
            </a:extLst>
          </p:cNvSpPr>
          <p:nvPr/>
        </p:nvSpPr>
        <p:spPr>
          <a:xfrm>
            <a:off x="719455" y="5588000"/>
            <a:ext cx="7705090" cy="91440"/>
          </a:xfrm>
          <a:prstGeom prst="roundRect">
            <a:avLst>
              <a:gd name="adj" fmla="val 94397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8" name="Shape 15"/>
          <p:cNvSpPr>
            <a:extLst>
              <a:ext uri="smNativeData">
                <pr:smNativeData xmlns:pr="smNativeData" xmlns="smNativeData" val="SMDATA_16_KTGSaRMAAAAlAAAAZQAAAA0AAAAAkAAAAEgAAACQAAAASAAAAAAAAAAAAAAAAAAAAAEAAABQAAAA0NVW7C+7B0A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sB8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OxoAAJ8gAAAFHgAAaiQAABAAAAAmAAAACAAAAP//////////MAAAABQAAAAAAAAAAAD//wAAAQAAAP//AAABAA=="/>
              </a:ext>
            </a:extLst>
          </p:cNvSpPr>
          <p:nvPr/>
        </p:nvSpPr>
        <p:spPr>
          <a:xfrm>
            <a:off x="4264025" y="5302885"/>
            <a:ext cx="615950" cy="616585"/>
          </a:xfrm>
          <a:prstGeom prst="roundRect">
            <a:avLst>
              <a:gd name="adj" fmla="val 148320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9" name="Text 1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IA4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XhsAAJIhAADiHAAAdyMAABAgAAAmAAAACAAAAP//////////MAAAABQAAAAAAAAAAAD//wAAAQAAAP//AAABAA=="/>
              </a:ext>
            </a:extLst>
          </p:cNvSpPr>
          <p:nvPr/>
        </p:nvSpPr>
        <p:spPr>
          <a:xfrm>
            <a:off x="4448810" y="5457190"/>
            <a:ext cx="246380" cy="30797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en-us" sz="1900" b="1" cap="none">
                <a:solidFill>
                  <a:srgbClr val="000000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3</a:t>
            </a:r>
            <a:endParaRPr lang="en-us" sz="1900" cap="none"/>
          </a:p>
        </p:txBody>
      </p:sp>
      <p:sp>
        <p:nvSpPr>
          <p:cNvPr id="20" name="Text 1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AA9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AUAAK0lAACfGgAApycAABAgAAAmAAAACAAAAP//////////MAAAABQAAAAAAAAAAAD//wAAAQAAAP//AAABAA=="/>
              </a:ext>
            </a:extLst>
          </p:cNvSpPr>
          <p:nvPr/>
        </p:nvSpPr>
        <p:spPr>
          <a:xfrm>
            <a:off x="947420" y="6124575"/>
            <a:ext cx="3380105" cy="3213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Wdrożenia produkcyjne</a:t>
            </a:r>
            <a:endParaRPr lang="en-us" sz="2000" cap="none"/>
          </a:p>
        </p:txBody>
      </p:sp>
      <p:sp>
        <p:nvSpPr>
          <p:cNvPr id="21" name="Text 1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kB9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1AUAAFcoAABsMgAAMiwAABAAAAAmAAAACAAAAP//////////MAAAABQAAAAAAAAAAAD//wAAAQAAAP//AAABAA=="/>
              </a:ext>
            </a:extLst>
          </p:cNvSpPr>
          <p:nvPr/>
        </p:nvSpPr>
        <p:spPr>
          <a:xfrm>
            <a:off x="947420" y="6557645"/>
            <a:ext cx="7249160" cy="6267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Wsparcie dla 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deploymentu w chmurze, na urządzeniach mobilnych i w systemach wbudowanych</a:t>
            </a:r>
            <a:endParaRPr lang="en-us" sz="1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0AY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EoUAAD3LQAAxxcAABAgAAAmAAAACAAAAP//////////MAAAABQAAAAAAAAAAAD//wAAAQAAAP//AAABAA=="/>
              </a:ext>
            </a:extLst>
          </p:cNvSpPr>
          <p:nvPr/>
        </p:nvSpPr>
        <p:spPr>
          <a:xfrm>
            <a:off x="793750" y="3298190"/>
            <a:ext cx="6678295" cy="567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Kompletna implementacja</a:t>
            </a:r>
            <a:endParaRPr lang="en-us" sz="35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cBG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N8ZAABeMwAAVh4AABAAAAAmAAAACAAAAP//////////MAAAABQAAAAAAAAAAAD//wAAAQAAAP//AAABAA=="/>
              </a:ext>
            </a:extLst>
          </p:cNvSpPr>
          <p:nvPr/>
        </p:nvSpPr>
        <p:spPr>
          <a:xfrm>
            <a:off x="793750" y="420560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Fragment kodu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TensorFlow pokazujący definicję modelu, kompilację i proces treningu dla prognozowania cen akcji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>
            <a:extLst>
              <a:ext uri="smNativeData">
                <pr:smNativeData xmlns:pr="smNativeData" xmlns="smNativeData" val="SMDATA_16_KTGSaRMAAAAlAAAAZQAAAA0AAAAAkAAAAEgAAACQAAAASAAAAAAAAAAAAAAAAAAAAAEAAABQAAAApSxDHOvi1j8AAAAAAADwvwAAAAAAAOA/AAAAAAAA4D8AAAAAAADgPwAAAAAAAOA/AAAAAAAA4D8AAAAAAADgPwAAAAAAAOA/AAAAAAAA4D8CAAAAjAAAAAEAAAAAAAAAAR9L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cBr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R9LAP///wEAAAAAAAAAAAAAAAAAAAAAAAAAAAAAAAAAAAAAAAAAAAAAAAB/f38A5+bmA8zMzADAwP8Af39/AAAAAAAAAAAAAAAAAAAAAAAAAAAAIQAAABgAAAAUAAAA4gQAAGETAACuDgAAARYAABAAAAAmAAAACAAAAP//////////MAAAABQAAAAAAAAAAAD//wAAAQAAAP//AAABAA=="/>
              </a:ext>
            </a:extLst>
          </p:cNvSpPr>
          <p:nvPr/>
        </p:nvSpPr>
        <p:spPr>
          <a:xfrm>
            <a:off x="793750" y="3150235"/>
            <a:ext cx="1592580" cy="426720"/>
          </a:xfrm>
          <a:prstGeom prst="roundRect">
            <a:avLst>
              <a:gd name="adj" fmla="val 17880"/>
            </a:avLst>
          </a:prstGeom>
          <a:solidFill>
            <a:srgbClr val="011F4B"/>
          </a:solidFill>
          <a:ln>
            <a:noFill/>
          </a:ln>
          <a:effectLst/>
        </p:spPr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gFAAAiFAAA1gYAAEAVAAAQAAAAJgAAAAgAAAD//////////zAAAAAUAAAAAAAAAAAA//8AAAEAAAD//wAAAQA="/>
              </a:ext>
            </a:extLst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640" y="3272790"/>
            <a:ext cx="181610" cy="181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oB7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ZQcAAMwTAADXDQAAlRUAABAgAAAmAAAACAAAAP//////////MAAAABQAAAAAAAAAAAD//wAAAQAAAP//AAABAA=="/>
              </a:ext>
            </a:extLst>
          </p:cNvSpPr>
          <p:nvPr/>
        </p:nvSpPr>
        <p:spPr>
          <a:xfrm>
            <a:off x="1202055" y="3218180"/>
            <a:ext cx="1047750" cy="2901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ROZDZIAŁ 7</a:t>
            </a:r>
            <a:endParaRPr lang="en-us" sz="1400" cap="none"/>
          </a:p>
        </p:txBody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EBH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I8WAAA7PAAA7BoAABAgAAAmAAAACAAAAP//////////MAAAABQAAAAAAAAAAAD//wAAAQAAAP//AAABAA=="/>
              </a:ext>
            </a:extLst>
          </p:cNvSpPr>
          <p:nvPr/>
        </p:nvSpPr>
        <p:spPr>
          <a:xfrm>
            <a:off x="793750" y="3667125"/>
            <a:ext cx="8997315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Podsumowanie i dalsze kroki</a:t>
            </a:r>
            <a:endParaRPr lang="en-us" sz="4450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wBF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AMdAAAeVQAAPx8AABAgAAAmAAAACAAAAP//////////MAAAABQAAAAAAAAAAAD//wAAAQAAAP//AAABAA=="/>
              </a:ext>
            </a:extLst>
          </p:cNvSpPr>
          <p:nvPr/>
        </p:nvSpPr>
        <p:spPr>
          <a:xfrm>
            <a:off x="793750" y="4716145"/>
            <a:ext cx="13042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Kluczowe wnioski, wyzwania oraz przyszłość algorytmów predykcyjnych w finansach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EeGS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FIOAADEJwAArxIAABAgAAAmAAAACAAAAP//////////MAAAABQAAAAAAAAAAAD//wAAAQAAAP//AAABAA=="/>
              </a:ext>
            </a:extLst>
          </p:cNvSpPr>
          <p:nvPr/>
        </p:nvSpPr>
        <p:spPr>
          <a:xfrm>
            <a:off x="793750" y="2327910"/>
            <a:ext cx="5670550" cy="70929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Kluczowe wnioski</a:t>
            </a:r>
            <a:endParaRPr lang="en-us" sz="44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QAAAA0AAAAAkAAAAEgAAACQAAAASAAAAAAAAAAAAAAAAAAAAAEAAABQAAAAQGoTJ/c7t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4AU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4gQAAHkVAAAeVQAATiQAABAAAAAmAAAACAAAAP//////////MAAAABQAAAAAAAAAAAD//wAAAQAAAP//AAABAA=="/>
              </a:ext>
            </a:extLst>
          </p:cNvSpPr>
          <p:nvPr/>
        </p:nvSpPr>
        <p:spPr>
          <a:xfrm>
            <a:off x="793750" y="3490595"/>
            <a:ext cx="13042900" cy="2411095"/>
          </a:xfrm>
          <a:prstGeom prst="roundRect">
            <a:avLst>
              <a:gd name="adj" fmla="val 3952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Shape 2"/>
          <p:cNvSpPr>
            <a:extLst>
              <a:ext uri="smNativeData">
                <pr:smNativeData xmlns:pr="smNativeData" xmlns="smNativeData" val="SMDATA_16_KTGSaRMAAAAlAAAAZQAAAA0AAAAAkAAAAEgAAACQAAAASAAAAAAAAAAAAAAAAAAAAAEAAABQAAAAlE25wrtctD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IEU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AAAAAB/f38A5+bmA8zMzADAwP8Af39/AAAAAAAAAAAAAAAAAAAAAAAAAAAAIQAAABgAAAAUAAAA7gQAAIUVAAClHwAAQiQAABAAAAAmAAAACAAAAP//////////MAAAABQAAAAAAAAAAAD//wAAAQAAAP//AAABAA=="/>
              </a:ext>
            </a:extLst>
          </p:cNvSpPr>
          <p:nvPr/>
        </p:nvSpPr>
        <p:spPr>
          <a:xfrm>
            <a:off x="801370" y="3498215"/>
            <a:ext cx="4342765" cy="2395855"/>
          </a:xfrm>
          <a:prstGeom prst="roundRect">
            <a:avLst>
              <a:gd name="adj" fmla="val 3977"/>
            </a:avLst>
          </a:prstGeom>
          <a:solidFill>
            <a:srgbClr val="02347E"/>
          </a:solidFill>
          <a:ln>
            <a:noFill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gggh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OoWAADSGgAAGBkAABAgAAAmAAAACAAAAP//////////MAAAABQAAAAAAAAAAAD//wAAAQAAAP//AAABAA=="/>
              </a:ext>
            </a:extLst>
          </p:cNvSpPr>
          <p:nvPr/>
        </p:nvSpPr>
        <p:spPr>
          <a:xfrm>
            <a:off x="1028065" y="3724910"/>
            <a:ext cx="333184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Fundament predykcji</a:t>
            </a:r>
            <a:endParaRPr lang="en-us" sz="220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kgA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UwYAAO4ZAAA/HgAA3CIAABAAAAAmAAAACAAAAP//////////MAAAABQAAAAAAAAAAAD//wAAAQAAAP//AAABAA=="/>
              </a:ext>
            </a:extLst>
          </p:cNvSpPr>
          <p:nvPr/>
        </p:nvSpPr>
        <p:spPr>
          <a:xfrm>
            <a:off x="1028065" y="4215130"/>
            <a:ext cx="388874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Regresja liniowa stanowi solidną podstawę do prognozowania cen akcji i jest punktem wyjścia do bardziej zaawansowanych technik</a:t>
            </a:r>
            <a:endParaRPr lang="en-us" cap="none"/>
          </a:p>
        </p:txBody>
      </p:sp>
      <p:sp>
        <p:nvSpPr>
          <p:cNvPr id="7" name="Shape 5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EB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AAAAAB/f38A5+bmA8zMzADAwP8Af39/AAAAAAAAAAAAAAAAAAAAAAAAAAAAIQAAABgAAAAUAAAApR8AAIUVAABbOgAAQiQAABAAAAAmAAAACAAAAP//////////MAAAABQAAAAAAAAAAAD//wAAAQAAAP//AAABAA=="/>
              </a:ext>
            </a:extLst>
          </p:cNvSpPr>
          <p:nvPr/>
        </p:nvSpPr>
        <p:spPr>
          <a:xfrm>
            <a:off x="5144135" y="3498215"/>
            <a:ext cx="4342130" cy="2395855"/>
          </a:xfrm>
          <a:prstGeom prst="rect">
            <a:avLst/>
          </a:prstGeom>
          <a:solidFill>
            <a:srgbClr val="02347E"/>
          </a:solidFill>
          <a:ln>
            <a:noFill/>
          </a:ln>
          <a:effectLst/>
        </p:spPr>
      </p:sp>
      <p:sp>
        <p:nvSpPr>
          <p:cNvPr id="8" name="Shape 6"/>
          <p:cNvSpPr>
            <a:extLst>
              <a:ext uri="smNativeData">
                <pr:smNativeData xmlns:pr="smNativeData" xmlns="smNativeData" val="SMDATA_16_KTGSaRMAAAAlAAAAZQAAAA0AAAAAkAAAAEgAAACQAAAASAAAAAAAAAAAAAAAAAAAAAEAAABQAAAA4UBIFjABGUAAAAAAAADwvwAAAAAAAOA/AAAAAAAA4D8AAAAAAADgPwAAAAAAAOA/AAAAAAAA4D8AAAAAAADgPwAAAAAAAOA/AAAAAAAA4D8CAAAAjAAAAAEAAAAAAAAAG02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kgL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02XAP///wEAAAAAAAAAAAAAAAAAAAAAAAAAAAAAAAAAAAAAAAAAAAAAAAB/f38A5+bmA8zMzADAwP8Af39/AAAAAAAAAAAAAAAAAAAAAAAAAAAAIQAAABgAAAAUAAAApR8AAIUVAADVHwAAQiQAABAAAAAmAAAACAAAAP//////////MAAAABQAAAAAAAAAAAD//wAAAQAAAP//AAABAA=="/>
              </a:ext>
            </a:extLst>
          </p:cNvSpPr>
          <p:nvPr/>
        </p:nvSpPr>
        <p:spPr>
          <a:xfrm>
            <a:off x="5144135" y="3498215"/>
            <a:ext cx="30480" cy="2395855"/>
          </a:xfrm>
          <a:prstGeom prst="roundRect">
            <a:avLst>
              <a:gd name="adj" fmla="val 312558"/>
            </a:avLst>
          </a:prstGeom>
          <a:solidFill>
            <a:srgbClr val="1B4D97"/>
          </a:solidFill>
          <a:ln>
            <a:noFill/>
          </a:ln>
          <a:effectLst/>
        </p:spPr>
      </p:sp>
      <p:sp>
        <p:nvSpPr>
          <p:cNvPr id="9" name="Text 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MEB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iEAAOoWAAB7MgAAGBkAABAgAAAmAAAACAAAAP//////////MAAAABQAAAAAAAAAAAD//wAAAQAAAP//AAABAA=="/>
              </a:ext>
            </a:extLst>
          </p:cNvSpPr>
          <p:nvPr/>
        </p:nvSpPr>
        <p:spPr>
          <a:xfrm>
            <a:off x="5370830" y="372491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Jakość danych</a:t>
            </a:r>
            <a:endParaRPr lang="en-us" sz="2200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4EdQ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CiEAAO4ZAAD2OAAA3CIAABAAAAAmAAAACAAAAP//////////MAAAABQAAAAAAAAAAAD//wAAAQAAAP//AAABAA=="/>
              </a:ext>
            </a:extLst>
          </p:cNvSpPr>
          <p:nvPr/>
        </p:nvSpPr>
        <p:spPr>
          <a:xfrm>
            <a:off x="5370830" y="4215130"/>
            <a:ext cx="3888740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Inżynieria cech i jakość danych źródłowych mają decydujący wpływ na skuteczność i wiarygodność modelu predykcyjnego</a:t>
            </a:r>
            <a:endParaRPr lang="en-us" cap="none"/>
          </a:p>
        </p:txBody>
      </p:sp>
      <p:sp>
        <p:nvSpPr>
          <p:cNvPr id="11" name="Shape 9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wgG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AAAAAB/f38A5+bmA8zMzADAwP8Af39/AAAAAAAAAAAAAAAAAAAAAAAAAAAAIQAAABgAAAAUAAAAWzoAAIUVAAASVQAAQiQAABAAAAAmAAAACAAAAP//////////MAAAABQAAAAAAAAAAAD//wAAAQAAAP//AAABAA=="/>
              </a:ext>
            </a:extLst>
          </p:cNvSpPr>
          <p:nvPr/>
        </p:nvSpPr>
        <p:spPr>
          <a:xfrm>
            <a:off x="9486265" y="3498215"/>
            <a:ext cx="4342765" cy="2395855"/>
          </a:xfrm>
          <a:prstGeom prst="rect">
            <a:avLst/>
          </a:prstGeom>
          <a:solidFill>
            <a:srgbClr val="02347E"/>
          </a:solidFill>
          <a:ln>
            <a:noFill/>
          </a:ln>
          <a:effectLst/>
        </p:spPr>
      </p:sp>
      <p:sp>
        <p:nvSpPr>
          <p:cNvPr id="12" name="Shape 10"/>
          <p:cNvSpPr>
            <a:extLst>
              <a:ext uri="smNativeData">
                <pr:smNativeData xmlns:pr="smNativeData" xmlns="smNativeData" val="SMDATA_16_KTGSaRMAAAAlAAAAZQAAAA0AAAAAkAAAAEgAAACQAAAASAAAAAAAAAAAAAAAAAAAAAEAAABQAAAA4UBIFjABGUAAAAAAAADwvwAAAAAAAOA/AAAAAAAA4D8AAAAAAADgPwAAAAAAAOA/AAAAAAAA4D8AAAAAAADgPwAAAAAAAOA/AAAAAAAA4D8CAAAAjAAAAAEAAAAAAAAAG02X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QEX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G02XAP///wEAAAAAAAAAAAAAAAAAAAAAAAAAAAAAAAAAAAAAAAAAAAAAAAB/f38A5+bmA8zMzADAwP8Af39/AAAAAAAAAAAAAAAAAAAAAAAAAAAAIQAAABgAAAAUAAAAWzoAAIUVAACLOgAAQiQAABAAAAAmAAAACAAAAP//////////MAAAABQAAAAAAAAAAAD//wAAAQAAAP//AAABAA=="/>
              </a:ext>
            </a:extLst>
          </p:cNvSpPr>
          <p:nvPr/>
        </p:nvSpPr>
        <p:spPr>
          <a:xfrm>
            <a:off x="9486265" y="3498215"/>
            <a:ext cx="30480" cy="2395855"/>
          </a:xfrm>
          <a:prstGeom prst="roundRect">
            <a:avLst>
              <a:gd name="adj" fmla="val 312558"/>
            </a:avLst>
          </a:prstGeom>
          <a:solidFill>
            <a:srgbClr val="1B4D97"/>
          </a:solidFill>
          <a:ln>
            <a:noFill/>
          </a:ln>
          <a:effectLst/>
        </p:spPr>
      </p:sp>
      <p:sp>
        <p:nvSpPr>
          <p:cNvPr id="13" name="Text 1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QEdQ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DsAAOoWAAAxTQAAGBkAABAgAAAmAAAACAAAAP//////////MAAAABQAAAAAAAAAAAD//wAAAQAAAP//AAABAA=="/>
              </a:ext>
            </a:extLst>
          </p:cNvSpPr>
          <p:nvPr/>
        </p:nvSpPr>
        <p:spPr>
          <a:xfrm>
            <a:off x="9712960" y="372491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Narzędzia</a:t>
            </a:r>
            <a:endParaRPr lang="en-us" sz="2200" cap="none"/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0gdg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DsAAO4ZAACtUwAA3CIAABAAAAAmAAAACAAAAP//////////MAAAABQAAAAAAAAAAAD//wAAAQAAAP//AAABAA=="/>
              </a:ext>
            </a:extLst>
          </p:cNvSpPr>
          <p:nvPr/>
        </p:nvSpPr>
        <p:spPr>
          <a:xfrm>
            <a:off x="9712960" y="4215130"/>
            <a:ext cx="3889375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Biblioteki takie jak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scikit-learn i 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TensorFlow znacząco ułatwiają implementację i wdrażanie modeli w środowiskach produkcyjnych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EFAAAtCwAAxTcAAHI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55675" y="1816735"/>
            <a:ext cx="8110220" cy="45954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MERw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lToAAKAIAAArVAAASw4AABAAAAAmAAAACAAAAP//////////MAAAABQAAAAAAAAAAAD//wAAAQAAAP//AAABAA=="/>
              </a:ext>
            </a:extLst>
          </p:cNvSpPr>
          <p:nvPr/>
        </p:nvSpPr>
        <p:spPr>
          <a:xfrm>
            <a:off x="9523095" y="1402080"/>
            <a:ext cx="4159250" cy="92138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Wyzwania i ograniczenia</a:t>
            </a:r>
            <a:endParaRPr lang="en-us" sz="2900" cap="none"/>
          </a:p>
        </p:txBody>
      </p:sp>
      <p:sp>
        <p:nvSpPr>
          <p:cNvPr id="4" name="Shape 1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4gGwI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cToAADEPAAC5OgAAvRgAABAAAAAmAAAACAAAAP//////////MAAAABQAAAAAAAAAAAD//wAAAQAAAP//AAABAA=="/>
              </a:ext>
            </a:extLst>
          </p:cNvSpPr>
          <p:nvPr/>
        </p:nvSpPr>
        <p:spPr>
          <a:xfrm>
            <a:off x="9500235" y="2469515"/>
            <a:ext cx="45720" cy="155194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5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YEXg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zsAAFUPAAArSgAAGhEAABAgAAAmAAAACAAAAP//////////MAAAABQAAAAAAAAAAAD//wAAAQAAAP//AAABAA=="/>
              </a:ext>
            </a:extLst>
          </p:cNvSpPr>
          <p:nvPr/>
        </p:nvSpPr>
        <p:spPr>
          <a:xfrm>
            <a:off x="9752965" y="2492375"/>
            <a:ext cx="2303780" cy="287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Linearność</a:t>
            </a:r>
            <a:endParaRPr lang="en-us" cap="none"/>
          </a:p>
        </p:txBody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8AU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zsAAAYSAAArVAAAmRgAABAAAAAmAAAACAAAAP//////////MAAAABQAAAAAAAAAAAD//wAAAQAAAP//AAABAA=="/>
              </a:ext>
            </a:extLst>
          </p:cNvSpPr>
          <p:nvPr/>
        </p:nvSpPr>
        <p:spPr>
          <a:xfrm>
            <a:off x="9752965" y="2929890"/>
            <a:ext cx="3929380" cy="10687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Modele liniowe nie są w stanie uchwycić wszystkich złożonych, nieliniowych zależności występujących na dynamicznych rynkach finansowych</a:t>
            </a:r>
            <a:endParaRPr lang="en-us" sz="1450" cap="none"/>
          </a:p>
        </p:txBody>
      </p:sp>
      <p:sp>
        <p:nvSpPr>
          <p:cNvPr id="7" name="Shape 4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IENAQ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cToAAE0aAAC5OgAAjyAAABAAAAAmAAAACAAAAP//////////MAAAABQAAAAAAAAAAAD//wAAAQAAAP//AAABAA=="/>
              </a:ext>
            </a:extLst>
          </p:cNvSpPr>
          <p:nvPr/>
        </p:nvSpPr>
        <p:spPr>
          <a:xfrm>
            <a:off x="9500235" y="4275455"/>
            <a:ext cx="45720" cy="101727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8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ghy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zsAAHEaAAArSgAANhwAABAgAAAmAAAACAAAAP//////////MAAAABQAAAAAAAAAAAD//wAAAQAAAP//AAABAA=="/>
              </a:ext>
            </a:extLst>
          </p:cNvSpPr>
          <p:nvPr/>
        </p:nvSpPr>
        <p:spPr>
          <a:xfrm>
            <a:off x="9752965" y="4298315"/>
            <a:ext cx="2303780" cy="287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Przeuczenie</a:t>
            </a:r>
            <a:endParaRPr lang="en-us" cap="none"/>
          </a:p>
        </p:txBody>
      </p:sp>
      <p:sp>
        <p:nvSpPr>
          <p:cNvPr id="9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ggdy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zsAACIdAAArVAAAayAAABAAAAAmAAAACAAAAP//////////MAAAABQAAAAAAAAAAAD//wAAAQAAAP//AAABAA=="/>
              </a:ext>
            </a:extLst>
          </p:cNvSpPr>
          <p:nvPr/>
        </p:nvSpPr>
        <p:spPr>
          <a:xfrm>
            <a:off x="9752965" y="4735830"/>
            <a:ext cx="3929380" cy="5340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Ryzyko </a:t>
            </a: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overfittingu i generowania błędnych predykcji na nowych, niewidzianych danych</a:t>
            </a:r>
            <a:endParaRPr lang="en-us" sz="1450" cap="none"/>
          </a:p>
        </p:txBody>
      </p:sp>
      <p:sp>
        <p:nvSpPr>
          <p:cNvPr id="10" name="Shape 7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IeU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cToAAB8iAAC5OgAAByoAABAAAAAmAAAACAAAAP//////////MAAAABQAAAAAAAAAAAD//wAAAQAAAP//AAABAA=="/>
              </a:ext>
            </a:extLst>
          </p:cNvSpPr>
          <p:nvPr/>
        </p:nvSpPr>
        <p:spPr>
          <a:xfrm>
            <a:off x="9500235" y="5546725"/>
            <a:ext cx="45720" cy="128524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1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geI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zsAAEMiAAArSgAACCQAABAgAAAmAAAACAAAAP//////////MAAAABQAAAAAAAAAAAD//wAAAQAAAP//AAABAA=="/>
              </a:ext>
            </a:extLst>
          </p:cNvSpPr>
          <p:nvPr/>
        </p:nvSpPr>
        <p:spPr>
          <a:xfrm>
            <a:off x="9752965" y="5569585"/>
            <a:ext cx="2303780" cy="2876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Utrzymanie</a:t>
            </a:r>
            <a:endParaRPr lang="en-us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KQe2h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/zsAAPQkAAArVAAA4ykAABAAAAAmAAAACAAAAP//////////MAAAABQAAAAAAAAAAAD//wAAAQAAAP//AAABAA=="/>
              </a:ext>
            </a:extLst>
          </p:cNvSpPr>
          <p:nvPr/>
        </p:nvSpPr>
        <p:spPr>
          <a:xfrm>
            <a:off x="9752965" y="6007100"/>
            <a:ext cx="3929380" cy="802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Konieczność ciągłej aktualizacji, </a:t>
            </a:r>
            <a:r>
              <a:rPr lang="en-us" sz="145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retrainingu i walidacji modeli w odpowiedzi na zmieniające się warunki rynkowe</a:t>
            </a:r>
            <a:endParaRPr lang="en-us" sz="145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IeHA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ISYAAAsGAACfVQAA3g0AABAAAAAmAAAACAAAAP//////////MAAAABQAAAAAAAAAAAD//wAAAQAAAP//AAABAA=="/>
              </a:ext>
            </a:extLst>
          </p:cNvSpPr>
          <p:nvPr/>
        </p:nvSpPr>
        <p:spPr>
          <a:xfrm>
            <a:off x="6198235" y="982345"/>
            <a:ext cx="7720330" cy="12719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Przyszłość prognozowania cen akcji</a:t>
            </a:r>
            <a:endParaRPr lang="en-us" sz="4000" cap="none"/>
          </a:p>
        </p:txBody>
      </p:sp>
      <p:sp>
        <p:nvSpPr>
          <p:cNvPr id="4" name="Shape 1"/>
          <p:cNvSpPr>
            <a:extLst>
              <a:ext uri="smNativeData">
                <pr:smNativeData xmlns:pr="smNativeData" xmlns="smNativeData" val="SMDATA_16_KTGSaRMAAAAlAAAAZQAAAA0AAAAAkAAAAEgAAACQAAAASAAAAAAAAAAAAAAAAAAAAAEAAABQAAAA9wFIbeLk6j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QeL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YicAAG0RAACiKAAAehgAABAAAAAmAAAACAAAAP//////////MAAAABQAAAAAAAAAAAD//wAAAQAAAP//AAABAA=="/>
              </a:ext>
            </a:extLst>
          </p:cNvSpPr>
          <p:nvPr/>
        </p:nvSpPr>
        <p:spPr>
          <a:xfrm>
            <a:off x="6402070" y="2832735"/>
            <a:ext cx="203200" cy="1146175"/>
          </a:xfrm>
          <a:prstGeom prst="roundRect">
            <a:avLst>
              <a:gd name="adj" fmla="val 42022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5" name="Shape 2"/>
          <p:cNvSpPr>
            <a:extLst>
              <a:ext uri="smNativeData">
                <pr:smNativeData xmlns:pr="smNativeData" xmlns="smNativeData" val="SMDATA_16_KTGSaRMAAAAlAAAAZQAAAA0AAAAAkAAAAEgAAACQAAAASAAAAAAAAAAAAAAAAAAAAAEAAABQAAAA1PGYgcr49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LoeQ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ISYAAJsQAADjKQAAXBQAABAAAAAmAAAACAAAAP//////////MAAAABQAAAAAAAAAAAD//wAAAQAAAP//AAABAA=="/>
              </a:ext>
            </a:extLst>
          </p:cNvSpPr>
          <p:nvPr/>
        </p:nvSpPr>
        <p:spPr>
          <a:xfrm>
            <a:off x="6198235" y="2699385"/>
            <a:ext cx="610870" cy="610235"/>
          </a:xfrm>
          <a:prstGeom prst="roundRect">
            <a:avLst>
              <a:gd name="adj" fmla="val 74912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pic>
        <p:nvPicPr>
          <p:cNvPr id="6" name="Image 1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BInAACLEQAA8igAAGwT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1270" y="2851785"/>
            <a:ext cx="304800" cy="305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UB+R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isAAM0QAACnOgAAwhIAABAgAAAmAAAACAAAAP//////////MAAAABQAAAAAAAAAAAD//wAAAQAAAP//AAABAA=="/>
              </a:ext>
            </a:extLst>
          </p:cNvSpPr>
          <p:nvPr/>
        </p:nvSpPr>
        <p:spPr>
          <a:xfrm>
            <a:off x="6991350" y="2731135"/>
            <a:ext cx="2543175" cy="318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Deep Learning</a:t>
            </a:r>
            <a:endParaRPr lang="en-us" sz="2000" cap="none"/>
          </a:p>
        </p:txBody>
      </p:sp>
      <p:sp>
        <p:nvSpPr>
          <p:cNvPr id="8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gAZ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AisAAG4TAACfVQAAOhcAABAAAAAmAAAACAAAAP//////////MAAAABQAAAAAAAAAAAD//wAAAQAAAP//AAABAA=="/>
              </a:ext>
            </a:extLst>
          </p:cNvSpPr>
          <p:nvPr/>
        </p:nvSpPr>
        <p:spPr>
          <a:xfrm>
            <a:off x="6991350" y="3158490"/>
            <a:ext cx="6927215" cy="617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Rozwój modeli nieliniowych, sieci neuronowych 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LSTM i Transformer dla lepszej predykcji szeregów czasowych</a:t>
            </a:r>
            <a:endParaRPr lang="en-us" sz="1600" cap="none"/>
          </a:p>
        </p:txBody>
      </p:sp>
      <p:sp>
        <p:nvSpPr>
          <p:cNvPr id="9" name="Shape 5"/>
          <p:cNvSpPr>
            <a:extLst>
              <a:ext uri="smNativeData">
                <pr:smNativeData xmlns:pr="smNativeData" xmlns="smNativeData" val="SMDATA_16_KTGSaRMAAAAlAAAAZQAAAA0AAAAAkAAAAEgAAACQAAAASAAAAAAAAAAAAAAAAAAAAAEAAABQAAAA9wFIbeLk6j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0B/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QikAAHobAACDKgAAiCIAABAAAAAmAAAACAAAAP//////////MAAAABQAAAAAAAAAAAD//wAAAQAAAP//AAABAA=="/>
              </a:ext>
            </a:extLst>
          </p:cNvSpPr>
          <p:nvPr/>
        </p:nvSpPr>
        <p:spPr>
          <a:xfrm>
            <a:off x="6706870" y="4466590"/>
            <a:ext cx="203835" cy="1146810"/>
          </a:xfrm>
          <a:prstGeom prst="roundRect">
            <a:avLst>
              <a:gd name="adj" fmla="val 42022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0" name="Shape 6"/>
          <p:cNvSpPr>
            <a:extLst>
              <a:ext uri="smNativeData">
                <pr:smNativeData xmlns:pr="smNativeData" xmlns="smNativeData" val="SMDATA_16_KTGSaRMAAAAlAAAAZQAAAA0AAAAAkAAAAEgAAACQAAAASAAAAAAAAAAAAAAAAAAAAAEAAABQAAAA1PGYgcr49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sA4Q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AigAAKgaAADDKwAAaR4AABAAAAAmAAAACAAAAP//////////MAAAABQAAAAAAAAAAAD//wAAAQAAAP//AAABAA=="/>
              </a:ext>
            </a:extLst>
          </p:cNvSpPr>
          <p:nvPr/>
        </p:nvSpPr>
        <p:spPr>
          <a:xfrm>
            <a:off x="6503670" y="4333240"/>
            <a:ext cx="610235" cy="610235"/>
          </a:xfrm>
          <a:prstGeom prst="roundRect">
            <a:avLst>
              <a:gd name="adj" fmla="val 74912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pic>
        <p:nvPicPr>
          <p:cNvPr id="11" name="Image 2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PIoAACYGwAA0yoAAHkd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656070" y="4485640"/>
            <a:ext cx="305435" cy="305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2" name="Text 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QA5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iwAANoaAABfPQAAzxwAABAgAAAmAAAACAAAAP//////////MAAAABQAAAAAAAAAAAD//wAAAQAAAP//AAABAA=="/>
              </a:ext>
            </a:extLst>
          </p:cNvSpPr>
          <p:nvPr/>
        </p:nvSpPr>
        <p:spPr>
          <a:xfrm>
            <a:off x="7296150" y="4364990"/>
            <a:ext cx="2680335" cy="318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Dane alternatywne</a:t>
            </a:r>
            <a:endParaRPr lang="en-us" sz="2000" cap="none"/>
          </a:p>
        </p:txBody>
      </p:sp>
      <p:sp>
        <p:nvSpPr>
          <p:cNvPr id="13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DcBp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iwAAHsdAACfVQAARyEAABAAAAAmAAAACAAAAP//////////MAAAABQAAAAAAAAAAAD//wAAAQAAAP//AAABAA=="/>
              </a:ext>
            </a:extLst>
          </p:cNvSpPr>
          <p:nvPr/>
        </p:nvSpPr>
        <p:spPr>
          <a:xfrm>
            <a:off x="7296150" y="4792345"/>
            <a:ext cx="6622415" cy="617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Integracja danych z mediów społecznościowych, analizy sentymentu newsów i danych satelitarnych</a:t>
            </a:r>
            <a:endParaRPr lang="en-us" sz="1600" cap="none"/>
          </a:p>
        </p:txBody>
      </p:sp>
      <p:sp>
        <p:nvSpPr>
          <p:cNvPr id="14" name="Shape 9"/>
          <p:cNvSpPr>
            <a:extLst>
              <a:ext uri="smNativeData">
                <pr:smNativeData xmlns:pr="smNativeData" xmlns="smNativeData" val="SMDATA_16_KTGSaRMAAAAlAAAAZQAAAA0AAAAAkAAAAEgAAACQAAAASAAAAAAAAAAAAAAAAAAAAAEAAABQAAAA9wFIbeLk6j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G0Ae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IysAAIglAABjLAAAlSwAABAAAAAmAAAACAAAAP//////////MAAAABQAAAAAAAAAAAD//wAAAQAAAP//AAABAA=="/>
              </a:ext>
            </a:extLst>
          </p:cNvSpPr>
          <p:nvPr/>
        </p:nvSpPr>
        <p:spPr>
          <a:xfrm>
            <a:off x="7012305" y="6101080"/>
            <a:ext cx="203200" cy="1146175"/>
          </a:xfrm>
          <a:prstGeom prst="roundRect">
            <a:avLst>
              <a:gd name="adj" fmla="val 42022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5" name="Shape 10"/>
          <p:cNvSpPr>
            <a:extLst>
              <a:ext uri="smNativeData">
                <pr:smNativeData xmlns:pr="smNativeData" xmlns="smNativeData" val="SMDATA_16_KTGSaRMAAAAlAAAAZQAAAA0AAAAAkAAAAEgAAACQAAAASAAAAAAAAAAAAAAAAAAAAAEAAABQAAAA1PGYgcr49z8AAAAAAADwvwAAAAAAAOA/AAAAAAAA4D8AAAAAAADgPwAAAAAAAOA/AAAAAAAA4D8AAAAAAADgPwAAAAAAAOA/AAAAAAAA4D8CAAAAjAAAAAEAAAAAAAAAAjR+AP///wgAAAAAAAAAAAAAAAAAAAAAAAAAAAAAAAAAAAAAeAAAAAEAAABAAAAAAAAAAAAAAABaAAAAAAAAAAAAAAAAAAAAAAAAAAAAAAAAAAAAAAAAAAAAAAAAAAAAAAAAAAAAAAAAAAAAAAAAAAAAAAAAAAAAAAAAAAAAAAAAAAAAFAAAADwAAAABAAAAAAAAABtNlwAM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EkBBP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jR+AP///wEAAAAAAAAAAAAAAAAAAAAAAAAAAAAAAAAAAAAAAAAAABtNlwB/f38A5+bmA8zMzADAwP8Af39/AAAAAAAAAAAAAAAAAAAAAAAAAAAAIQAAABgAAAAUAAAA4ykAALUkAACkLQAAdigAABAAAAAmAAAACAAAAP//////////MAAAABQAAAAAAAAAAAD//wAAAQAAAP//AAABAA=="/>
              </a:ext>
            </a:extLst>
          </p:cNvSpPr>
          <p:nvPr/>
        </p:nvSpPr>
        <p:spPr>
          <a:xfrm>
            <a:off x="6809105" y="5967095"/>
            <a:ext cx="610235" cy="610235"/>
          </a:xfrm>
          <a:prstGeom prst="roundRect">
            <a:avLst>
              <a:gd name="adj" fmla="val 74912"/>
            </a:avLst>
          </a:prstGeom>
          <a:solidFill>
            <a:srgbClr val="02347E"/>
          </a:solidFill>
          <a:ln w="762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pic>
        <p:nvPicPr>
          <p:cNvPr id="16" name="Image 3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MqAAClJQAAsywAAIYn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61505" y="6119495"/>
            <a:ext cx="304800" cy="30543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7" name="Text 1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PUA9x4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y4AAOckAABoPgAA3CYAABAgAAAmAAAACAAAAP//////////MAAAABQAAAAAAAAAAAD//wAAAQAAAP//AAABAA=="/>
              </a:ext>
            </a:extLst>
          </p:cNvSpPr>
          <p:nvPr/>
        </p:nvSpPr>
        <p:spPr>
          <a:xfrm>
            <a:off x="7601585" y="5998845"/>
            <a:ext cx="2543175" cy="3181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Automatyzacja</a:t>
            </a:r>
            <a:endParaRPr lang="en-us" sz="2000" cap="none"/>
          </a:p>
        </p:txBody>
      </p:sp>
      <p:sp>
        <p:nvSpPr>
          <p:cNvPr id="18" name="Text 1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MBGC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wy4AAIgnAACfVQAAVCsAABAAAAAmAAAACAAAAP//////////MAAAABQAAAAAAAAAAAD//wAAAQAAAP//AAABAA=="/>
              </a:ext>
            </a:extLst>
          </p:cNvSpPr>
          <p:nvPr/>
        </p:nvSpPr>
        <p:spPr>
          <a:xfrm>
            <a:off x="7601585" y="6426200"/>
            <a:ext cx="6316980" cy="617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Algorytmy adaptacyjne, 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AutoML i systemy </a:t>
            </a: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samooptymalizujące się w czasie rzeczywistym</a:t>
            </a:r>
            <a:endParaRPr lang="en-us" sz="1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wCE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EBHw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EoUAACKQgAAxxcAABAgAAAmAAAACAAAAP//////////MAAAABQAAAAAAAAAAAD//wAAAQAAAP//AAABAA=="/>
              </a:ext>
            </a:extLst>
          </p:cNvSpPr>
          <p:nvPr/>
        </p:nvSpPr>
        <p:spPr>
          <a:xfrm>
            <a:off x="6280150" y="3298190"/>
            <a:ext cx="4536440" cy="567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Droga rozwoju</a:t>
            </a:r>
            <a:endParaRPr lang="en-us" sz="35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HcADQE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iYAAN8ZAAAeVQAAVh4AABAAAAAmAAAACAAAAP//////////MAAAABQAAAAAAAAAAAD//wAAAQAAAP//AAABAA=="/>
              </a:ext>
            </a:extLst>
          </p:cNvSpPr>
          <p:nvPr/>
        </p:nvSpPr>
        <p:spPr>
          <a:xfrm>
            <a:off x="6280150" y="420560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Od prostej regresji liniowej przez zaawansowane modele nieliniowe aż po systemy sztucznej inteligencji w finansach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HYEAACxCgAAEzgAAO8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725170" y="1737995"/>
            <a:ext cx="8390255" cy="475361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FUASg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zsAAGoGAACWVQAAKRMAABAAAAAmAAAACAAAAP//////////MAAAABQAAAAAAAAAAAD//wAAAQAAAP//AAABAA=="/>
              </a:ext>
            </a:extLst>
          </p:cNvSpPr>
          <p:nvPr/>
        </p:nvSpPr>
        <p:spPr>
          <a:xfrm>
            <a:off x="9628505" y="1042670"/>
            <a:ext cx="4284345" cy="20720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4050"/>
              </a:lnSpc>
              <a:buNone/>
            </a:pPr>
            <a:r>
              <a:rPr lang="en-us" sz="32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Dlaczego prognozowanie cen akcji jest ważne?</a:t>
            </a:r>
            <a:endParaRPr lang="en-us" sz="32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OzsAAFMUAACWVQAA+CwAABAAAAAmAAAACAAAAP//////////MAAAABQAAAAAAAAAAAD//wAAAQAAAP//AAABAA=="/>
              </a:ext>
            </a:extLst>
          </p:cNvSpPr>
          <p:nvPr/>
        </p:nvSpPr>
        <p:spPr>
          <a:xfrm>
            <a:off x="9628505" y="3303905"/>
            <a:ext cx="4284345" cy="400621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Pomaga inwestorom podejmować świadome i oparte na danych decyzje inwestycyjne</a:t>
            </a:r>
            <a:endParaRPr lang="en-us" sz="1600" cap="none"/>
          </a:p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Wpływa na efektywne zarządzanie portfelem i skuteczną minimalizację ryzyka finansowego</a:t>
            </a:r>
            <a:endParaRPr lang="en-us" sz="1600" cap="none"/>
          </a:p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Rynek akcji to miliardy dolarów w obrotach dziennie – nawet niewielkie błędy w prognozach mogą kosztować inwestorów miliony</a:t>
            </a:r>
            <a:endParaRPr lang="en-us" sz="1600" cap="none"/>
          </a:p>
          <a:p>
            <a:pPr marL="342900" indent="-342900" algn="l">
              <a:lnSpc>
                <a:spcPts val="2450"/>
              </a:lnSpc>
              <a:buSzTx/>
              <a:buChar char="•"/>
            </a:pPr>
            <a:r>
              <a:rPr lang="en-us" sz="1600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Umożliwia identyfikację optymalnych momentów kupna i sprzedaży aktywów</a:t>
            </a:r>
            <a:endParaRPr lang="en-us" sz="1600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AAAAAAAAAAAAFoAAHER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7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IIe+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NoZAAAeVQAA4yUAABAAAAAmAAAACAAAAP//////////MAAAABQAAAAAAAAAAAD//wAAAQAAAP//AAABAA=="/>
              </a:ext>
            </a:extLst>
          </p:cNvSpPr>
          <p:nvPr/>
        </p:nvSpPr>
        <p:spPr>
          <a:xfrm>
            <a:off x="793750" y="4202430"/>
            <a:ext cx="13042900" cy="195643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Miliony decyzji, jedna linia trendu</a:t>
            </a:r>
            <a:endParaRPr lang="en-us" sz="61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PsnAAAeVQAANyoAABAgAAAmAAAACAAAAP//////////MAAAABQAAAAAAAAAAAD//wAAAQAAAP//AAABAA=="/>
              </a:ext>
            </a:extLst>
          </p:cNvSpPr>
          <p:nvPr/>
        </p:nvSpPr>
        <p:spPr>
          <a:xfrm>
            <a:off x="793750" y="6499225"/>
            <a:ext cx="13042900" cy="3632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Każdego dnia miliony inwestorów na całym świecie podejmują decyzje oparte na analizie trendów rynkowych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BEFAAAlKQAAbQkAABAgAAAmAAAACAAAAP//////////MAAAABQAAAAAAAAAAAD//wAAAQAAAP//AAABAA=="/>
              </a:ext>
            </a:extLst>
          </p:cNvSpPr>
          <p:nvPr/>
        </p:nvSpPr>
        <p:spPr>
          <a:xfrm>
            <a:off x="793750" y="823595"/>
            <a:ext cx="589470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Co to jest regresja?</a:t>
            </a:r>
            <a:endParaRPr lang="en-us" sz="4450" cap="none"/>
          </a:p>
        </p:txBody>
      </p:sp>
      <p:pic>
        <p:nvPicPr>
          <p:cNvPr id="3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CEAg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FgLAABAEQAAYjEAANQn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1844040" y="2804160"/>
            <a:ext cx="6183630" cy="367030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4" name="Image 1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LQoAADFFgAA8SsAAAIa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6700" y="3701415"/>
            <a:ext cx="526415" cy="5264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0iUAAJciAABGLwAAaSQAABAgAAAmAAAACAAAAP//////////MAAAABQAAAAAAAAAAAD//wAAAQAAAP//AAABAA=="/>
              </a:ext>
            </a:extLst>
          </p:cNvSpPr>
          <p:nvPr/>
        </p:nvSpPr>
        <p:spPr>
          <a:xfrm>
            <a:off x="6148070" y="5622925"/>
            <a:ext cx="1536700" cy="2959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Predykcja</a:t>
            </a:r>
            <a:endParaRPr lang="en-us" sz="1850" cap="none"/>
          </a:p>
        </p:txBody>
      </p:sp>
      <p:pic>
        <p:nvPicPr>
          <p:cNvPr id="6" name="Image 2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NocAADGFgAAFiAAAAMa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690110" y="3702050"/>
            <a:ext cx="525780" cy="5264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 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5xkAAK4hAABcIwAAUyUAABAAAAAmAAAACAAAAP//////////MAAAABQAAAAAAAAAAAD//wAAAQAAAP//AAABAA=="/>
              </a:ext>
            </a:extLst>
          </p:cNvSpPr>
          <p:nvPr/>
        </p:nvSpPr>
        <p:spPr>
          <a:xfrm>
            <a:off x="4210685" y="5474970"/>
            <a:ext cx="1537335" cy="592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Dopasowanie modelu</a:t>
            </a:r>
            <a:endParaRPr lang="en-us" sz="1850" cap="none"/>
          </a:p>
        </p:txBody>
      </p:sp>
      <p:pic>
        <p:nvPicPr>
          <p:cNvPr id="8" name="Image 3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O8QAADGFgAALBQAAAMaAAAQAAAAJgAAAAgAAAD//////////zAAAAAUAAAAAAAAAAAA//8AAAEAAAD//wAAAQA="/>
              </a:ext>
            </a:extLst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752725" y="3702050"/>
            <a:ext cx="526415" cy="52641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9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BAB5J8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yw0AAK4hAAA/FwAAUyUAABAAAAAmAAAACAAAAP//////////MAAAABQAAAAAAAAAAAD//wAAAQAAAP//AAABAA=="/>
              </a:ext>
            </a:extLst>
          </p:cNvSpPr>
          <p:nvPr/>
        </p:nvSpPr>
        <p:spPr>
          <a:xfrm>
            <a:off x="2242185" y="5474970"/>
            <a:ext cx="1536700" cy="5924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185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Zbieranie danych</a:t>
            </a:r>
            <a:endParaRPr lang="en-us" sz="1850" cap="none"/>
          </a:p>
        </p:txBody>
      </p:sp>
      <p:sp>
        <p:nvSpPr>
          <p:cNvPr id="10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zsAAMYMAAAqVQAAtBUAABAAAAAmAAAACAAAAP//////////MAAAABQAAAAAAAAAAAD//wAAAQAAAP//AAABAA=="/>
              </a:ext>
            </a:extLst>
          </p:cNvSpPr>
          <p:nvPr/>
        </p:nvSpPr>
        <p:spPr>
          <a:xfrm>
            <a:off x="9638665" y="2076450"/>
            <a:ext cx="4205605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Regresja to zaawansowana technika statystyczna służąca do przewidywania wartości zmiennej zależnej na podstawie jednej lub wielu zmiennych niezależnych.</a:t>
            </a:r>
            <a:endParaRPr lang="en-us" cap="none"/>
          </a:p>
        </p:txBody>
      </p:sp>
      <p:sp>
        <p:nvSpPr>
          <p:cNvPr id="11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zsAAPUWAAAqVQAAHyIAABAAAAAmAAAACAAAAP//////////MAAAABQAAAAAAAAAAAD//wAAAQAAAP//AAABAA=="/>
              </a:ext>
            </a:extLst>
          </p:cNvSpPr>
          <p:nvPr/>
        </p:nvSpPr>
        <p:spPr>
          <a:xfrm>
            <a:off x="9638665" y="3731895"/>
            <a:ext cx="4205605" cy="18148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Pozwala precyzyjnie opisać matematyczny związek między zmienną zależną (np. ceną akcji) a zmiennymi niezależnymi (np. wolumenem obrotu, wskaźnikami technicznymi, czasem).</a:t>
            </a:r>
            <a:endParaRPr lang="en-us" cap="none"/>
          </a:p>
        </p:txBody>
      </p:sp>
      <p:sp>
        <p:nvSpPr>
          <p:cNvPr id="12" name="Text 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SzsAAGAjAAAqVQAATiwAABAAAAAmAAAACAAAAP//////////MAAAABQAAAAAAAAAAAD//wAAAQAAAP//AAABAA=="/>
              </a:ext>
            </a:extLst>
          </p:cNvSpPr>
          <p:nvPr/>
        </p:nvSpPr>
        <p:spPr>
          <a:xfrm>
            <a:off x="9638665" y="5750560"/>
            <a:ext cx="4205605" cy="14516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b="1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Praktyczny przykład: przewidywanie ceny używanego samochodu na podstawie jego wieku, przebiegu i stanu technicznego.</a:t>
            </a:r>
            <a:endParaRPr lang="en-us" b="1" cap="none">
              <a:solidFill>
                <a:srgbClr val="D9E1FF"/>
              </a:solidFill>
              <a:latin typeface="Arimo" pitchFamily="0" charset="0"/>
              <a:ea typeface="Arimo" pitchFamily="0" charset="0"/>
              <a:cs typeface="Arimo" pitchFamily="0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ERyxAX///8BAAAAAAAAAAAAAAAAAAAAAAAAAAAAAAAAAAAAAAAAAAAAAAACf39/AOfm5g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DgFAABeMwAA8A0AABAAAAAmAAAACAAAAP//////////MAAAABQAAAAAAAAAAAD//wAAAQAAAP//AAABAA=="/>
              </a:ext>
            </a:extLst>
          </p:cNvSpPr>
          <p:nvPr/>
        </p:nvSpPr>
        <p:spPr>
          <a:xfrm>
            <a:off x="793750" y="848360"/>
            <a:ext cx="7556500" cy="141732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Regresja liniowa – najprostszy model</a:t>
            </a:r>
            <a:endParaRPr lang="en-us" sz="44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AgQAABHBgAAxhEAABAgAAAmAAAACAAAAP//////////MAAAABQAAAAAAAAAAAD//wAAAQAAAP//AAABAA=="/>
              </a:ext>
            </a:extLst>
          </p:cNvSpPr>
          <p:nvPr/>
        </p:nvSpPr>
        <p:spPr>
          <a:xfrm>
            <a:off x="793750" y="2606040"/>
            <a:ext cx="226695" cy="283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01</a:t>
            </a:r>
            <a:endParaRPr lang="en-us" cap="none"/>
          </a:p>
        </p:txBody>
      </p:sp>
      <p:sp>
        <p:nvSpPr>
          <p:cNvPr id="5" name="Shape 2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4gQAADcSAABtGwAAZxIAABAAAAAmAAAACAAAAP//////////MAAAABQAAAAAAAAAAAD//wAAAQAAAP//AAABAA=="/>
              </a:ext>
            </a:extLst>
          </p:cNvSpPr>
          <p:nvPr/>
        </p:nvSpPr>
        <p:spPr>
          <a:xfrm>
            <a:off x="793750" y="2961005"/>
            <a:ext cx="3664585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6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EoTAAA4GAAAeBUAABAgAAAmAAAACAAAAP//////////MAAAABQAAAAAAAAAAAD//wAAAQAAAP//AAABAA=="/>
              </a:ext>
            </a:extLst>
          </p:cNvSpPr>
          <p:nvPr/>
        </p:nvSpPr>
        <p:spPr>
          <a:xfrm>
            <a:off x="793750" y="3135630"/>
            <a:ext cx="314325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Założenie liniowości</a:t>
            </a:r>
            <a:endParaRPr lang="en-us" sz="2200" cap="none"/>
          </a:p>
        </p:txBody>
      </p:sp>
      <p:sp>
        <p:nvSpPr>
          <p:cNvPr id="7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E4WAABtGwAAxRoAABAAAAAmAAAACAAAAP//////////MAAAABQAAAAAAAAAAAD//wAAAQAAAP//AAABAA=="/>
              </a:ext>
            </a:extLst>
          </p:cNvSpPr>
          <p:nvPr/>
        </p:nvSpPr>
        <p:spPr>
          <a:xfrm>
            <a:off x="793750" y="3625850"/>
            <a:ext cx="366458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Model zakłada prostą liniową zależność: cena = a × cecha + b</a:t>
            </a:r>
            <a:endParaRPr lang="en-us" cap="none"/>
          </a:p>
        </p:txBody>
      </p:sp>
      <p:sp>
        <p:nvSpPr>
          <p:cNvPr id="8" name="Text 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0xwAAAgQAAA4HgAAxhEAABAgAAAmAAAACAAAAP//////////MAAAABQAAAAAAAAAAAD//wAAAQAAAP//AAABAA=="/>
              </a:ext>
            </a:extLst>
          </p:cNvSpPr>
          <p:nvPr/>
        </p:nvSpPr>
        <p:spPr>
          <a:xfrm>
            <a:off x="4685665" y="2606040"/>
            <a:ext cx="226695" cy="28321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02</a:t>
            </a:r>
            <a:endParaRPr lang="en-us" cap="none"/>
          </a:p>
        </p:txBody>
      </p:sp>
      <p:sp>
        <p:nvSpPr>
          <p:cNvPr id="9" name="Shape 6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0xwAADcSAABeMwAAZxIAABAAAAAmAAAACAAAAP//////////MAAAABQAAAAAAAAAAAD//wAAAQAAAP//AAABAA=="/>
              </a:ext>
            </a:extLst>
          </p:cNvSpPr>
          <p:nvPr/>
        </p:nvSpPr>
        <p:spPr>
          <a:xfrm>
            <a:off x="4685665" y="2961005"/>
            <a:ext cx="3664585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0" name="Text 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0xwAAEoTAABeMwAAphcAABAAAAAmAAAACAAAAP//////////MAAAABQAAAAAAAAAAAD//wAAAQAAAP//AAABAA=="/>
              </a:ext>
            </a:extLst>
          </p:cNvSpPr>
          <p:nvPr/>
        </p:nvSpPr>
        <p:spPr>
          <a:xfrm>
            <a:off x="4685665" y="3135630"/>
            <a:ext cx="366458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Wyznaczanie parametrów</a:t>
            </a:r>
            <a:endParaRPr lang="en-us" sz="2200" cap="none"/>
          </a:p>
        </p:txBody>
      </p:sp>
      <p:sp>
        <p:nvSpPr>
          <p:cNvPr id="11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0xwAAHwYAABeMwAALh8AABAAAAAmAAAACAAAAP//////////MAAAABQAAAAAAAAAAAD//wAAAQAAAP//AAABAA=="/>
              </a:ext>
            </a:extLst>
          </p:cNvSpPr>
          <p:nvPr/>
        </p:nvSpPr>
        <p:spPr>
          <a:xfrm>
            <a:off x="4685665" y="3980180"/>
            <a:ext cx="3664585" cy="1088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Współczynniki a i b wyznaczamy za pomocą metody najmniejszych kwadratów (</a:t>
            </a: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MNK)</a:t>
            </a:r>
            <a:endParaRPr lang="en-us" cap="none"/>
          </a:p>
        </p:txBody>
      </p:sp>
      <p:sp>
        <p:nvSpPr>
          <p:cNvPr id="12" name="Text 9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J8hAABHBgAAXiMAABAgAAAmAAAACAAAAP//////////MAAAABQAAAAAAAAAAAD//wAAAQAAAP//AAABAA=="/>
              </a:ext>
            </a:extLst>
          </p:cNvSpPr>
          <p:nvPr/>
        </p:nvSpPr>
        <p:spPr>
          <a:xfrm>
            <a:off x="793750" y="5465445"/>
            <a:ext cx="226695" cy="28384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Syne Light" pitchFamily="0" charset="0"/>
                <a:ea typeface="Syne Light" pitchFamily="0" charset="0"/>
                <a:cs typeface="Syne Light" pitchFamily="0" charset="0"/>
              </a:rPr>
              <a:t>03</a:t>
            </a:r>
            <a:endParaRPr lang="en-us" cap="none"/>
          </a:p>
        </p:txBody>
      </p:sp>
      <p:sp>
        <p:nvSpPr>
          <p:cNvPr id="13" name="Shape 10"/>
          <p:cNvSpPr>
            <a:extLst>
              <a:ext uri="smNativeData">
                <pr:smNativeData xmlns:pr="smNativeData" xmlns="smNativeData" val="SMDATA_16_KTGSaRMAAAAlAAAAZAAAAA0AAAAAkAAAAEgAAACQAAAASAAAAAAAAAAAAAAAAAAAAAEAAABQAAAAAAAAAAAA4D8AAAAAAADgP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P///wEAAAAAAAAAAAAAAAAAAAAAAAAAAAAAAAAAAAAAAAAAAAAAAAB/f38A5+bmA8zMzADAwP8Af39/AAAAAAAAAAAAAAAAAAAAAAAAAAAAIQAAABgAAAAUAAAA4gQAAM8jAABeMwAA/yMAABAAAAAmAAAACAAAAP//////////MAAAABQAAAAAAAAAAAD//wAAAQAAAP//AAABAA=="/>
              </a:ext>
            </a:extLst>
          </p:cNvSpPr>
          <p:nvPr/>
        </p:nvSpPr>
        <p:spPr>
          <a:xfrm>
            <a:off x="793750" y="5821045"/>
            <a:ext cx="7556500" cy="30480"/>
          </a:xfrm>
          <a:prstGeom prst="rect">
            <a:avLst/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4" name="Text 1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OEkAABTFgAADycAABAgAAAmAAAACAAAAP//////////MAAAABQAAAAAAAAAAAD//wAAAQAAAP//AAABAA=="/>
              </a:ext>
            </a:extLst>
          </p:cNvSpPr>
          <p:nvPr/>
        </p:nvSpPr>
        <p:spPr>
          <a:xfrm>
            <a:off x="793750" y="599503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Podstawa ML</a:t>
            </a:r>
            <a:endParaRPr lang="en-us" sz="2200" cap="none"/>
          </a:p>
        </p:txBody>
      </p:sp>
      <p:sp>
        <p:nvSpPr>
          <p:cNvPr id="15" name="Text 1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RHLEBf///wEAAAAAAAAAAAAAAAAAAAAAAAAAAAAAAAAAAAAAAAAAAAAAAAB/f38A5+bmA8zMzADAwP8Af39/AAAAAAAAAAAAAAAAAAAAAAAAAAAAIQAAABgAAAAUAAAA4gQAAOUnAABeMwAAXCwAABAAAAAmAAAACAAAAP//////////MAAAABQAAAAAAAAAAAD//wAAAQAAAP//AAABAA=="/>
              </a:ext>
            </a:extLst>
          </p:cNvSpPr>
          <p:nvPr/>
        </p:nvSpPr>
        <p:spPr>
          <a:xfrm>
            <a:off x="793750" y="648525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Model stanowi fundament wielu zaawansowanych algorytmów uczenia maszynowego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  <a:extLst>
              <a:ext uri="smNativeData">
                <pr:smNativeData xmlns:pr="smNativeData" xmlns="smNativeData" val="SMDATA_18_KTGSaRMAAAAlAAAAEQAAAC0AAAAAkAAAAEgAAACQAAAAS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kUAAAAAQAAABQAAAAUAAAAFAAAAAE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AcAAAA4AAAAAAAAAAAAAAAAAAAA////AAAAAAAAAAAAAAAAAAAAAAAAAAAAAAAAAAAAAABkAAAAZAAAAAAAAAAjAAAABAAAAGQAAAAXAAAAFAAAAAAAAAAAAAAA/38AAP9/AAAAAAAACQAAAAQAAAAAAAAAHgAAAGgAAAAAAAAAAAAAAAAAAAAAAAAAAAAAABAnAAAQJwAAAAAAAAAAAAAAAAAAAAAAAAAAAAAAAAAAAAAAAAAAAAAUAAAAAAAAAMDA/wAAAAAAZAAAADIAAAAAAAAAZAAAAAAAAAB/f38ACgAAACIAAAAYAAAAAAAAAAAAAAAAAAAAAAAAAAAAAAAAAAAAJAAAACQAAAAAAAAABwAAAAAAAAAAAAAAAAAAAAAAAAAAAAAAAAAAAH9/fwAlAAAAWAAAAAAAAAAAAAAAAAAAAAAAAAAAAAAAAAAAAAAAAAAAAAAAAAAAAAAAAAAAAAAAPwAAAAAAAACghgEAAAAAAAAAAAAAAAAADAAAAAEAAAAAAAAAAAAAAAAAAAAfAAAAVAAAAAAAAAUAAAABAAAAAAAAAAAAAAAAAAAAAAAAAAAAAAAAAAAAAAAAAAAAAAACf39/AAAAAAPMzMwAwMD/AH9/fwAAAAAAAAAAAAAAAAD///8AAAAAACEAAAAYAAAAFAAAAEA4AAAAAAAAAFoAAKAyAAAQAAAAJgAAAAgAAAD//////////zAAAAAUAAAAAAAAAAAA//8AAAEAAAD//wAAAQA="/>
              </a:ext>
            </a:extLst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3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MAM7hY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EoUAACXMAAAxxcAABAgAAAmAAAACAAAAP//////////MAAAABQAAAAAAAAAAAD//wAAAQAAAP//AAABAA=="/>
              </a:ext>
            </a:extLst>
          </p:cNvSpPr>
          <p:nvPr/>
        </p:nvSpPr>
        <p:spPr>
          <a:xfrm>
            <a:off x="793750" y="3298190"/>
            <a:ext cx="7105015" cy="5670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Wizualizacja regresji liniowej</a:t>
            </a:r>
            <a:endParaRPr lang="en-us" sz="3550" cap="none"/>
          </a:p>
        </p:txBody>
      </p:sp>
      <p:sp>
        <p:nvSpPr>
          <p:cNvPr id="4" name="Text 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N8ZAABeMwAAVh4AABAAAAAmAAAACAAAAP//////////MAAAABQAAAAAAAAAAAD//wAAAQAAAP//AAABAA=="/>
              </a:ext>
            </a:extLst>
          </p:cNvSpPr>
          <p:nvPr/>
        </p:nvSpPr>
        <p:spPr>
          <a:xfrm>
            <a:off x="793750" y="4205605"/>
            <a:ext cx="7556500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Wykres przedstawia punkty danych rzeczywistych oraz nałożoną linię regresji, która najlepiej aproksymuje zależność między zmiennymi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p="http://schemas.openxmlformats.org/presentationml/2006/main" xmlns:mc="http://schemas.openxmlformats.org/markup-compatibility/2006" xmlns:p14="http://schemas.microsoft.com/office/powerpoint/2010/main" xmlns:p15="http://schemas.microsoft.com/office/powerpoint/2012/main" xmlns:r="http://schemas.openxmlformats.org/officeDocument/2006/relationships" xmlns:a="http://schemas.openxmlformats.org/drawingml/2006/main" mc:Ignorable="p14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CBYkyk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4gQAAEcJAABfRQAAow0AABAgAAAmAAAACAAAAP//////////MAAAABQAAAAAAAAAAAD//wAAAQAAAP//AAABAA=="/>
              </a:ext>
            </a:extLst>
          </p:cNvSpPr>
          <p:nvPr/>
        </p:nvSpPr>
        <p:spPr>
          <a:xfrm>
            <a:off x="793750" y="1508125"/>
            <a:ext cx="10483215" cy="70866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cap="none">
                <a:solidFill>
                  <a:srgbClr val="FFFF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Założenia modelu regresji liniowej</a:t>
            </a:r>
            <a:endParaRPr lang="en-us" sz="4450" cap="none"/>
          </a:p>
        </p:txBody>
      </p:sp>
      <p:sp>
        <p:nvSpPr>
          <p:cNvPr id="3" name="Shape 1"/>
          <p:cNvSpPr>
            <a:extLst>
              <a:ext uri="smNativeData">
                <pr:smNativeData xmlns:pr="smNativeData" xmlns="smNativeData" val="SMDATA_16_KTGSaRMAAAAlAAAAZQAAAA0AAAAAkAAAAEgAAACQAAAASAAAAAAAAAAAAAAAAAAAAAEAAABQAAAApPyk2qfjwT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BtNlwB/f38AAAAAA8zMzADAwP8Af39/AAAAAAAAAAAAAAAAAAAAAAAAAAAAIQAAABgAAAAUAAAA4gQAAG0QAABNLAAATh0AABAAAAAmAAAACAAAAP//////////MAAAABQAAAAAAAAAAAD//wAAAQAAAP//AAABAA=="/>
              </a:ext>
            </a:extLst>
          </p:cNvSpPr>
          <p:nvPr/>
        </p:nvSpPr>
        <p:spPr>
          <a:xfrm>
            <a:off x="793750" y="2670175"/>
            <a:ext cx="6407785" cy="2093595"/>
          </a:xfrm>
          <a:prstGeom prst="roundRect">
            <a:avLst>
              <a:gd name="adj" fmla="val 6988"/>
            </a:avLst>
          </a:prstGeom>
          <a:solidFill>
            <a:srgbClr val="16125E"/>
          </a:solidFill>
          <a:ln w="3048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4" name="Shape 2"/>
          <p:cNvSpPr>
            <a:extLst>
              <a:ext uri="smNativeData">
                <pr:smNativeData xmlns:pr="smNativeData" xmlns="smNativeData" val="SMDATA_16_KTGSaRMAAAAlAAAAZQAAAA0AAAAAkAAAAEgAAACQAAAASAAAAAAAAAAAAAAAAAAAAAEAAABQAAAAcHztmSUB+T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AAAAAEAAAAAAAAAAAAAAAAAAAAAAAAAAAAAAAAAAAAAAAAAAAAAAAB/f38AAAAAA8zMzADAwP8Af39/AAAAAAAAAAAAAAAAAAAAAAAAAAAAIQAAABgAAAAUAAAAsgQAAG0QAAByBQAATh0AABAAAAAmAAAACAAAAP//////////MAAAABQAAAAAAAAAAAD//wAAAQAAAP//AAABAA=="/>
              </a:ext>
            </a:extLst>
          </p:cNvSpPr>
          <p:nvPr/>
        </p:nvSpPr>
        <p:spPr>
          <a:xfrm>
            <a:off x="763270" y="2670175"/>
            <a:ext cx="121920" cy="2093595"/>
          </a:xfrm>
          <a:prstGeom prst="roundRect">
            <a:avLst>
              <a:gd name="adj" fmla="val 78139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5" name="Text 3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wcAAAISAACFHAAAMBQAABAgAAAmAAAACAAAAP//////////MAAAABQAAAAAAAAAAAD//wAAAQAAAP//AAABAA=="/>
              </a:ext>
            </a:extLst>
          </p:cNvSpPr>
          <p:nvPr/>
        </p:nvSpPr>
        <p:spPr>
          <a:xfrm>
            <a:off x="1142365" y="2927350"/>
            <a:ext cx="3493770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Homoskedastyczność</a:t>
            </a:r>
            <a:endParaRPr lang="en-us" sz="2200" cap="none"/>
          </a:p>
        </p:txBody>
      </p:sp>
      <p:sp>
        <p:nvSpPr>
          <p:cNvPr id="6" name="Text 4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Jv9nfs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wcAAAcVAAC4KgAAuRsAABAAAAAmAAAACAAAAP//////////MAAAABQAAAAAAAAAAAD//wAAAQAAAP//AAABAA=="/>
              </a:ext>
            </a:extLst>
          </p:cNvSpPr>
          <p:nvPr/>
        </p:nvSpPr>
        <p:spPr>
          <a:xfrm>
            <a:off x="1142365" y="3418205"/>
            <a:ext cx="5801995" cy="108839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Stała wariancja błędów – odchylenia od linii regresji mają podobną wielkość dla wszystkich wartości zmiennej niezależnej</a:t>
            </a:r>
            <a:endParaRPr lang="en-us" cap="none"/>
          </a:p>
        </p:txBody>
      </p:sp>
      <p:sp>
        <p:nvSpPr>
          <p:cNvPr id="7" name="Shape 5"/>
          <p:cNvSpPr>
            <a:extLst>
              <a:ext uri="smNativeData">
                <pr:smNativeData xmlns:pr="smNativeData" xmlns="smNativeData" val="SMDATA_16_KTGSaRMAAAAlAAAAZQAAAA0AAAAAkAAAAEgAAACQAAAASAAAAAAAAAAAAAAAAAAAAAEAAABQAAAApPyk2qfjwT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BtNlwB/f38AAAAAA8zMzADAwP8Af39/AAAAAAAAAAAAAAAAAAAAAAAAAAAAIQAAABgAAAAUAAAAsy0AAG0QAAAeVQAATh0AABAAAAAmAAAACAAAAP//////////MAAAABQAAAAAAAAAAAD//wAAAQAAAP//AAABAA=="/>
              </a:ext>
            </a:extLst>
          </p:cNvSpPr>
          <p:nvPr/>
        </p:nvSpPr>
        <p:spPr>
          <a:xfrm>
            <a:off x="7428865" y="2670175"/>
            <a:ext cx="6407785" cy="2093595"/>
          </a:xfrm>
          <a:prstGeom prst="roundRect">
            <a:avLst>
              <a:gd name="adj" fmla="val 6988"/>
            </a:avLst>
          </a:prstGeom>
          <a:solidFill>
            <a:srgbClr val="16125E"/>
          </a:solidFill>
          <a:ln w="3048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8" name="Shape 6"/>
          <p:cNvSpPr>
            <a:extLst>
              <a:ext uri="smNativeData">
                <pr:smNativeData xmlns:pr="smNativeData" xmlns="smNativeData" val="SMDATA_16_KTGSaRMAAAAlAAAAZQAAAA0AAAAAkAAAAEgAAACQAAAASAAAAAAAAAAAAAAAAAAAAAEAAABQAAAAcHztmSUB+T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AAAAAEAAAAAAAAAAAAAAAAAAAAAAAAAAAAAAAAAAAAAAAAAAAAAAAB/f38AAAAAA8zMzADAwP8Af39/AAAAAAAAAAAAAAAAAAAAAAAAAAAAIQAAABgAAAAUAAAAgi0AAG0QAABCLgAATh0AABAAAAAmAAAACAAAAP//////////MAAAABQAAAAAAAAAAAD//wAAAQAAAP//AAABAA=="/>
              </a:ext>
            </a:extLst>
          </p:cNvSpPr>
          <p:nvPr/>
        </p:nvSpPr>
        <p:spPr>
          <a:xfrm>
            <a:off x="7397750" y="2670175"/>
            <a:ext cx="121920" cy="2093595"/>
          </a:xfrm>
          <a:prstGeom prst="roundRect">
            <a:avLst>
              <a:gd name="adj" fmla="val 78139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9" name="Text 7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2C8AAAISAABJQQAAMBQAABAgAAAmAAAACAAAAP//////////MAAAABQAAAAAAAAAAAD//wAAAQAAAP//AAABAA=="/>
              </a:ext>
            </a:extLst>
          </p:cNvSpPr>
          <p:nvPr/>
        </p:nvSpPr>
        <p:spPr>
          <a:xfrm>
            <a:off x="7777480" y="2927350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Brak autokorelacji</a:t>
            </a:r>
            <a:endParaRPr lang="en-us" sz="2200" cap="none"/>
          </a:p>
        </p:txBody>
      </p:sp>
      <p:sp>
        <p:nvSpPr>
          <p:cNvPr id="10" name="Text 8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2C8AAAcVAACJUwAAfhkAABAAAAAmAAAACAAAAP//////////MAAAABQAAAAAAAAAAAD//wAAAQAAAP//AAABAA=="/>
              </a:ext>
            </a:extLst>
          </p:cNvSpPr>
          <p:nvPr/>
        </p:nvSpPr>
        <p:spPr>
          <a:xfrm>
            <a:off x="7777480" y="3418205"/>
            <a:ext cx="580199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Brak korelacji między kolejnymi składnikami losowymi – błędy w różnych obserwacjach są od siebie niezależne</a:t>
            </a:r>
            <a:endParaRPr lang="en-us" cap="none"/>
          </a:p>
        </p:txBody>
      </p:sp>
      <p:sp>
        <p:nvSpPr>
          <p:cNvPr id="11" name="Shape 9"/>
          <p:cNvSpPr>
            <a:extLst>
              <a:ext uri="smNativeData">
                <pr:smNativeData xmlns:pr="smNativeData" xmlns="smNativeData" val="SMDATA_16_KTGSaRMAAAAlAAAAZQAAAA0AAAAAkAAAAEgAAACQAAAASAAAAAAAAAAAAAAAAAAAAAEAAABQAAAAwOeHEcKjxT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BtNlwB/f38AAAAAA8zMzADAwP8Af39/AAAAAAAAAAAAAAAAAAAAAAAAAAAAIQAAABgAAAAUAAAA4gQAALQeAABNLAAAWSkAABAAAAAmAAAACAAAAP//////////MAAAABQAAAAAAAAAAAD//wAAAQAAAP//AAABAA=="/>
              </a:ext>
            </a:extLst>
          </p:cNvSpPr>
          <p:nvPr/>
        </p:nvSpPr>
        <p:spPr>
          <a:xfrm>
            <a:off x="793750" y="4991100"/>
            <a:ext cx="6407785" cy="1730375"/>
          </a:xfrm>
          <a:prstGeom prst="roundRect">
            <a:avLst>
              <a:gd name="adj" fmla="val 8453"/>
            </a:avLst>
          </a:prstGeom>
          <a:solidFill>
            <a:srgbClr val="16125E"/>
          </a:solidFill>
          <a:ln w="3048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2" name="Shape 10"/>
          <p:cNvSpPr>
            <a:extLst>
              <a:ext uri="smNativeData">
                <pr:smNativeData xmlns:pr="smNativeData" xmlns="smNativeData" val="SMDATA_16_KTGSaRMAAAAlAAAAZQAAAA0AAAAAkAAAAEgAAACQAAAASAAAAAAAAAAAAAAAAAAAAAEAAABQAAAAcHztmSUB+T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AAAAAEAAAAAAAAAAAAAAAAAAAAAAAAAAAAAAAAAAAAAAAAAAAAAAAB/f38AAAAAA8zMzADAwP8Af39/AAAAAAAAAAAAAAAAAAAAAAAAAAAAIQAAABgAAAAUAAAAsgQAALQeAAByBQAAWSkAABAAAAAmAAAACAAAAP//////////MAAAABQAAAAAAAAAAAD//wAAAQAAAP//AAABAA=="/>
              </a:ext>
            </a:extLst>
          </p:cNvSpPr>
          <p:nvPr/>
        </p:nvSpPr>
        <p:spPr>
          <a:xfrm>
            <a:off x="763270" y="4991100"/>
            <a:ext cx="121920" cy="1730375"/>
          </a:xfrm>
          <a:prstGeom prst="roundRect">
            <a:avLst>
              <a:gd name="adj" fmla="val 78139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3" name="Text 11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wcAAEkgAAB4GAAAdyIAABAgAAAmAAAACAAAAP//////////MAAAABQAAAAAAAAAAAD//wAAAQAAAP//AAABAA=="/>
              </a:ext>
            </a:extLst>
          </p:cNvSpPr>
          <p:nvPr/>
        </p:nvSpPr>
        <p:spPr>
          <a:xfrm>
            <a:off x="1142365" y="524827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Normalność reszt</a:t>
            </a:r>
            <a:endParaRPr lang="en-us" sz="2200" cap="none"/>
          </a:p>
        </p:txBody>
      </p:sp>
      <p:sp>
        <p:nvSpPr>
          <p:cNvPr id="14" name="Text 12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BwcAAE0jAAC4KgAAxCcAABAAAAAmAAAACAAAAP//////////MAAAABQAAAAAAAAAAAD//wAAAQAAAP//AAABAA=="/>
              </a:ext>
            </a:extLst>
          </p:cNvSpPr>
          <p:nvPr/>
        </p:nvSpPr>
        <p:spPr>
          <a:xfrm>
            <a:off x="1142365" y="5738495"/>
            <a:ext cx="580199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Rozkład normalny błędów – reszty modelu powinny mieć rozkład zbliżony do rozkładu Gaussa</a:t>
            </a:r>
            <a:endParaRPr lang="en-us" cap="none"/>
          </a:p>
        </p:txBody>
      </p:sp>
      <p:sp>
        <p:nvSpPr>
          <p:cNvPr id="15" name="Shape 13"/>
          <p:cNvSpPr>
            <a:extLst>
              <a:ext uri="smNativeData">
                <pr:smNativeData xmlns:pr="smNativeData" xmlns="smNativeData" val="SMDATA_16_KTGSaRMAAAAlAAAAZQAAAA0AAAAAkAAAAEgAAACQAAAASAAAAAAAAAAAAAAAAAAAAAEAAABQAAAAwOeHEcKjxT8AAAAAAADwvwAAAAAAAOA/AAAAAAAA4D8AAAAAAADgPwAAAAAAAOA/AAAAAAAA4D8AAAAAAADgPwAAAAAAAOA/AAAAAAAA4D8CAAAAjAAAAAEAAAAAAAAAFhJeAP///wgAAAAAAAAAAAAAAAAAAAAAAAAAAAAAAAAAAAAAeAAAAAEAAABAAAAAAAAAAAAAAABaAAAAAAAAAAAAAAAAAAAAAAAAAAAAAAAAAAAAAAAAAAAAAAAAAAAAAAAAAAAAAAAAAAAAAAAAAAAAAAAAAAAAAAAAAAAAAAAAAAAAFAAAADwAAAABAAAAAAAAABtNlwAw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FhJeAAAAAAEAAAAAAAAAAAAAAAAAAAAAAAAAAAAAAAAAAAAAAAAAABtNlwB/f38AAAAAA8zMzADAwP8Af39/AAAAAAAAAAAAAAAAAAAAAAAAAAAAIQAAABgAAAAUAAAAsy0AALQeAAAeVQAAWSkAABAAAAAmAAAACAAAAP//////////MAAAABQAAAAAAAAAAAD//wAAAQAAAP//AAABAA=="/>
              </a:ext>
            </a:extLst>
          </p:cNvSpPr>
          <p:nvPr/>
        </p:nvSpPr>
        <p:spPr>
          <a:xfrm>
            <a:off x="7428865" y="4991100"/>
            <a:ext cx="6407785" cy="1730375"/>
          </a:xfrm>
          <a:prstGeom prst="roundRect">
            <a:avLst>
              <a:gd name="adj" fmla="val 8453"/>
            </a:avLst>
          </a:prstGeom>
          <a:solidFill>
            <a:srgbClr val="16125E"/>
          </a:solidFill>
          <a:ln w="30480" cap="flat" cmpd="sng" algn="ctr">
            <a:solidFill>
              <a:srgbClr val="1B4D97"/>
            </a:solidFill>
            <a:prstDash val="solid"/>
            <a:headEnd type="none"/>
            <a:tailEnd type="none"/>
          </a:ln>
          <a:effectLst/>
        </p:spPr>
      </p:sp>
      <p:sp>
        <p:nvSpPr>
          <p:cNvPr id="16" name="Shape 14"/>
          <p:cNvSpPr>
            <a:extLst>
              <a:ext uri="smNativeData">
                <pr:smNativeData xmlns:pr="smNativeData" xmlns="smNativeData" val="SMDATA_16_KTGSaRMAAAAlAAAAZQAAAA0AAAAAkAAAAEgAAACQAAAASAAAAAAAAAAAAAAAAAAAAAEAAABQAAAAcHztmSUB+T8AAAAAAADwvwAAAAAAAOA/AAAAAAAA4D8AAAAAAADgPwAAAAAAAOA/AAAAAAAA4D8AAAAAAADgPwAAAAAAAOA/AAAAAAAA4D8CAAAAjAAAAAEAAAAAAAAAaaX9AP///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X9AAAAAAEAAAAAAAAAAAAAAAAAAAAAAAAAAAAAAAAAAAAAAAAAAAAAAAB/f38AAAAAA8zMzADAwP8Af39/AAAAAAAAAAAAAAAAAAAAAAAAAAAAIQAAABgAAAAUAAAAgi0AALQeAABCLgAAWSkAABAAAAAmAAAACAAAAP//////////MAAAABQAAAAAAAAAAAD//wAAAQAAAP//AAABAA=="/>
              </a:ext>
            </a:extLst>
          </p:cNvSpPr>
          <p:nvPr/>
        </p:nvSpPr>
        <p:spPr>
          <a:xfrm>
            <a:off x="7397750" y="4991100"/>
            <a:ext cx="121920" cy="1730375"/>
          </a:xfrm>
          <a:prstGeom prst="roundRect">
            <a:avLst>
              <a:gd name="adj" fmla="val 78139"/>
            </a:avLst>
          </a:prstGeom>
          <a:solidFill>
            <a:srgbClr val="69A5FD"/>
          </a:solidFill>
          <a:ln>
            <a:noFill/>
          </a:ln>
          <a:effectLst/>
        </p:spPr>
      </p:sp>
      <p:sp>
        <p:nvSpPr>
          <p:cNvPr id="17" name="Text 15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2C8AAEkgAABJQQAAdyIAABAgAAAmAAAACAAAAP//////////MAAAABQAAAAAAAAAAAD//wAAAQAAAP//AAABAA=="/>
              </a:ext>
            </a:extLst>
          </p:cNvSpPr>
          <p:nvPr/>
        </p:nvSpPr>
        <p:spPr>
          <a:xfrm>
            <a:off x="7777480" y="5248275"/>
            <a:ext cx="2835275" cy="35433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spcCol="21590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cap="none">
                <a:solidFill>
                  <a:srgbClr val="D9E1FF"/>
                </a:solidFill>
                <a:latin typeface="Syne Bold" pitchFamily="0" charset="0"/>
                <a:ea typeface="Syne Bold" pitchFamily="0" charset="0"/>
                <a:cs typeface="Syne Bold" pitchFamily="0" charset="0"/>
              </a:rPr>
              <a:t>Liniowość</a:t>
            </a:r>
            <a:endParaRPr lang="en-us" sz="2200" cap="none"/>
          </a:p>
        </p:txBody>
      </p:sp>
      <p:sp>
        <p:nvSpPr>
          <p:cNvPr id="18" name="Text 16"/>
          <p:cNvSpPr>
            <a:extLst>
              <a:ext uri="smNativeData">
                <pr:smNativeData xmlns:pr="smNativeData" xmlns="smNativeData" val="SMDATA_16_KTGSaRMAAAAlAAAAZAAAAA0AAAAAAAAAAAAAAAAAAAAAAAAAAAAAAAAAAAAAAAAAAAEAAABQAAAAAAAAAAAA4D8AAAAAAADgPwAAAAAAAOA/AAAAAAAA4D8AAAAAAADgPwAAAAAAAOA/AAAAAAAA4D8AAAAAAADgPwAAAAAAAOA/AAAAAAAA4D8CAAAAjAAAAAAAAAAAAAAARHLEDP///wgAAAAAAAAAAAAAAAAAAAAAAAAAAAAAAAAAAAAAZAAAAAEAAABAAAAAAAAAAAAAAAAAAAAAAAAAAAAAAAAAAAAAAAAAAAAAAAAAAAAAAAAAAAAAAAAAAAAAAAAAAAAAAAAAAAAAAAAAAAAAAAAAAAAAAAAAAAAAAAAAAAAAFAAAADwAAAAAAAAAAAAAAAAAAAAPAAAAAQAAACMAAAAjAAAAIwAAAB4AAAAAAAAAZAAAAGQAAAAAAAAAZAAAAGQAAAAVAAAAYAAAAAAAAAAAAAAADwAAACADAAAAAAAAAAAAAAEAAACgMgAAVgcAAKr4//8BAAAAf39/AAEAAABkAAAAAAAAABQAAABAHwAAAAAAACYAAAAAAAAAwOD//wAAAAAmAAAAZAAAABYAAABMAAAAAAAAAAAAAAAEAAAAAAAAAAEAAADn5uYKAAAAACgAAAAoAAAAZAAAAGQAAAAAAAAAzMzMAAAAAABQAAAAUAAAAGQAAABkAAAAAAAAABcAAAAUAAAAAAAAAAAAAAD/fwAA/38AAAAAAAAJAAAABAAAAAAAAAAeAAAAaAAAAAAAAAAAAAAAAAAAAAAAAAAAAAAAECcAABAnAAAAAAAAAAAAAAAAAAAAAAAAAAAAAAAAAAAAAAAAAAAAABQAAAAAAAAAwMD/AAAAAABkAAAAMgAAAAAAAABkAAAAAAAAAH9/fwAKAAAAIgAAABgAAAAAAAAAAAAAAAAAAAAAAAAAAAAAAAAAAAAkAAAAJAAAAAAAAAAHAAAAAAAAAAAAAAAAAAAAAAAAAAAAAAAAAAAAf39/ACUAAABYAAAAAAAAAAAAAAAAAAAAAAAAAAAAAAAAAAAAAAAAAAAAAAAAAAAAAAAAAAAAAAA/AAAAAAAAAKCGAQAAAAAAAAAAAAAAAAAMAAAAAQAAAAAAAAAAAAAAAAAAAB8AAABUAAAAAAAABQAAAAEAAAAAAAAAAAAAAAAAAAAAAAAAAAAAAAAAAAAAAAAAAAAAAAB/f38AAAAAA8zMzADAwP8Af39/AAAAAAAAAAAAAAAAAAAAAAAAAAAAIQAAABgAAAAUAAAA2C8AAE0jAACJUwAAxCcAABAAAAAmAAAACAAAAP//////////MAAAABQAAAAAAAAAAAD//wAAAQAAAP//AAABAA=="/>
              </a:ext>
            </a:extLst>
          </p:cNvSpPr>
          <p:nvPr/>
        </p:nvSpPr>
        <p:spPr>
          <a:xfrm>
            <a:off x="7777480" y="5738495"/>
            <a:ext cx="5801995" cy="72580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spcCol="21590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cap="none">
                <a:solidFill>
                  <a:srgbClr val="D9E1FF"/>
                </a:solidFill>
                <a:latin typeface="Arimo" pitchFamily="0" charset="0"/>
                <a:ea typeface="Arimo" pitchFamily="0" charset="0"/>
                <a:cs typeface="Arimo" pitchFamily="0" charset="0"/>
              </a:rPr>
              <a:t>Liniowa zależność między zmiennymi – relacja między cechami a zmienną zależną jest prostoliniowa</a:t>
            </a:r>
            <a:endParaRPr lang="en-us" cap="non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Presentation">
  <a:themeElements>
    <a:clrScheme name="Presentation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resentation">
      <a:majorFont>
        <a:latin typeface="Calibri Light"/>
        <a:ea typeface="Calibri Light"/>
        <a:cs typeface="Calibri Light"/>
      </a:majorFont>
      <a:minorFont>
        <a:latin typeface="Calibri"/>
        <a:ea typeface="Calibri"/>
        <a:cs typeface="Calibri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>
        <a:prstTxWarp prst="textNoShape">
          <a:avLst/>
        </a:prstTxWarp>
        <a:noAutofit/>
      </a:bodyPr>
      <a:lstStyle>
        <a:defPPr>
          <a:defRPr/>
        </a:defPPr>
      </a:lstStyle>
      <a:style>
        <a:lnRef idx="0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Presentation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4472C4"/>
        </a:accent1>
        <a:accent2>
          <a:srgbClr val="ED7D31"/>
        </a:accent2>
        <a:accent3>
          <a:srgbClr val="A5A5A5"/>
        </a:accent3>
        <a:accent4>
          <a:srgbClr val="FFC000"/>
        </a:accent4>
        <a:accent5>
          <a:srgbClr val="5B9BD5"/>
        </a:accent5>
        <a:accent6>
          <a:srgbClr val="70AD47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Override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0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1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2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3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Presentation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>blad</cp:lastModifiedBy>
  <cp:revision>0</cp:revision>
  <dcterms:created xsi:type="dcterms:W3CDTF">2026-02-15T20:36:47Z</dcterms:created>
  <dcterms:modified xsi:type="dcterms:W3CDTF">2026-02-15T20:48:41Z</dcterms:modified>
</cp:coreProperties>
</file>